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handoutMasterIdLst>
    <p:handoutMasterId r:id="rId57"/>
  </p:handoutMasterIdLst>
  <p:sldIdLst>
    <p:sldId id="408" r:id="rId2"/>
    <p:sldId id="369" r:id="rId3"/>
    <p:sldId id="363" r:id="rId4"/>
    <p:sldId id="364" r:id="rId5"/>
    <p:sldId id="365" r:id="rId6"/>
    <p:sldId id="409" r:id="rId7"/>
    <p:sldId id="416" r:id="rId8"/>
    <p:sldId id="424" r:id="rId9"/>
    <p:sldId id="417" r:id="rId10"/>
    <p:sldId id="421" r:id="rId11"/>
    <p:sldId id="418" r:id="rId12"/>
    <p:sldId id="422" r:id="rId13"/>
    <p:sldId id="419" r:id="rId14"/>
    <p:sldId id="423" r:id="rId15"/>
    <p:sldId id="420" r:id="rId16"/>
    <p:sldId id="370" r:id="rId17"/>
    <p:sldId id="371" r:id="rId18"/>
    <p:sldId id="372" r:id="rId19"/>
    <p:sldId id="373" r:id="rId20"/>
    <p:sldId id="375" r:id="rId21"/>
    <p:sldId id="376" r:id="rId22"/>
    <p:sldId id="377" r:id="rId23"/>
    <p:sldId id="378" r:id="rId24"/>
    <p:sldId id="379" r:id="rId25"/>
    <p:sldId id="380" r:id="rId26"/>
    <p:sldId id="381" r:id="rId27"/>
    <p:sldId id="382" r:id="rId28"/>
    <p:sldId id="383" r:id="rId29"/>
    <p:sldId id="384" r:id="rId30"/>
    <p:sldId id="385" r:id="rId31"/>
    <p:sldId id="374" r:id="rId32"/>
    <p:sldId id="386" r:id="rId33"/>
    <p:sldId id="387" r:id="rId34"/>
    <p:sldId id="388" r:id="rId35"/>
    <p:sldId id="38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15" r:id="rId55"/>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74" clrIdx="0">
    <p:extLst>
      <p:ext uri="{19B8F6BF-5375-455C-9EA6-DF929625EA0E}">
        <p15:presenceInfo xmlns:p15="http://schemas.microsoft.com/office/powerpoint/2012/main" userId="0c306e22-924d-4d2f-9b38-6bfb0b3c3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0" autoAdjust="0"/>
    <p:restoredTop sz="54201" autoAdjust="0"/>
  </p:normalViewPr>
  <p:slideViewPr>
    <p:cSldViewPr snapToGrid="0" showGuides="1">
      <p:cViewPr varScale="1">
        <p:scale>
          <a:sx n="71" d="100"/>
          <a:sy n="71" d="100"/>
        </p:scale>
        <p:origin x="1242" y="72"/>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71386-C115-4EE9-B560-F8AB4AF9FF5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A26CABB8-571C-441A-BB0E-170D06738347}">
      <dgm:prSet phldrT="[Text]" custT="1"/>
      <dgm:spPr>
        <a:solidFill>
          <a:schemeClr val="accent1">
            <a:lumMod val="40000"/>
            <a:lumOff val="60000"/>
          </a:schemeClr>
        </a:solidFill>
      </dgm:spPr>
      <dgm:t>
        <a:bodyPr/>
        <a:lstStyle/>
        <a:p>
          <a:r>
            <a:rPr lang="en-US" sz="1600">
              <a:solidFill>
                <a:schemeClr val="tx1"/>
              </a:solidFill>
            </a:rPr>
            <a:t>Consistency with material master data by parallel change --&gt; </a:t>
          </a:r>
          <a:r>
            <a:rPr lang="en-US" sz="1600" err="1">
              <a:solidFill>
                <a:schemeClr val="tx1"/>
              </a:solidFill>
            </a:rPr>
            <a:t>locigal</a:t>
          </a:r>
          <a:r>
            <a:rPr lang="en-US" sz="1600">
              <a:solidFill>
                <a:schemeClr val="tx1"/>
              </a:solidFill>
            </a:rPr>
            <a:t> lock at one field </a:t>
          </a:r>
          <a:endParaRPr lang="de-DE" sz="1600">
            <a:solidFill>
              <a:schemeClr val="tx1"/>
            </a:solidFill>
          </a:endParaRPr>
        </a:p>
      </dgm:t>
    </dgm:pt>
    <dgm:pt modelId="{B68209A2-EBA4-41EB-BAAA-1B7E30E632FF}" type="parTrans" cxnId="{F93449ED-41FB-461E-9518-B72DF0BCE9FA}">
      <dgm:prSet/>
      <dgm:spPr/>
      <dgm:t>
        <a:bodyPr/>
        <a:lstStyle/>
        <a:p>
          <a:endParaRPr lang="de-DE"/>
        </a:p>
      </dgm:t>
    </dgm:pt>
    <dgm:pt modelId="{332DC79A-E152-45A9-9B9A-6F544B12E74E}" type="sibTrans" cxnId="{F93449ED-41FB-461E-9518-B72DF0BCE9FA}">
      <dgm:prSet/>
      <dgm:spPr/>
      <dgm:t>
        <a:bodyPr/>
        <a:lstStyle/>
        <a:p>
          <a:endParaRPr lang="de-DE"/>
        </a:p>
      </dgm:t>
    </dgm:pt>
    <dgm:pt modelId="{AADC7A46-2377-4009-8B20-4FAE9CBD423F}">
      <dgm:prSet phldrT="[Text]" custT="1"/>
      <dgm:spPr>
        <a:solidFill>
          <a:schemeClr val="accent1">
            <a:lumMod val="40000"/>
            <a:lumOff val="60000"/>
          </a:schemeClr>
        </a:solidFill>
      </dgm:spPr>
      <dgm:t>
        <a:bodyPr/>
        <a:lstStyle/>
        <a:p>
          <a:r>
            <a:rPr lang="en-US" sz="1600">
              <a:solidFill>
                <a:schemeClr val="tx1"/>
              </a:solidFill>
            </a:rPr>
            <a:t>Defined sequence of material documents (e.g. for moving average price).</a:t>
          </a:r>
          <a:endParaRPr lang="de-DE" sz="1600">
            <a:solidFill>
              <a:schemeClr val="tx1"/>
            </a:solidFill>
          </a:endParaRPr>
        </a:p>
      </dgm:t>
    </dgm:pt>
    <dgm:pt modelId="{ACE63A56-4E3B-4802-BE8C-F8D79967D6C4}" type="parTrans" cxnId="{6F3B5E1E-E94E-4AF2-8D04-6ED1120D5C39}">
      <dgm:prSet/>
      <dgm:spPr/>
      <dgm:t>
        <a:bodyPr/>
        <a:lstStyle/>
        <a:p>
          <a:endParaRPr lang="de-DE"/>
        </a:p>
      </dgm:t>
    </dgm:pt>
    <dgm:pt modelId="{1BFAA3F3-FB75-43B0-8A61-276B37E6F730}" type="sibTrans" cxnId="{6F3B5E1E-E94E-4AF2-8D04-6ED1120D5C39}">
      <dgm:prSet/>
      <dgm:spPr/>
      <dgm:t>
        <a:bodyPr/>
        <a:lstStyle/>
        <a:p>
          <a:endParaRPr lang="de-DE"/>
        </a:p>
      </dgm:t>
    </dgm:pt>
    <dgm:pt modelId="{7818BBC6-03AF-423F-AAF6-EA6768316BB0}">
      <dgm:prSet phldrT="[Text]" custT="1"/>
      <dgm:spPr>
        <a:solidFill>
          <a:schemeClr val="accent1">
            <a:lumMod val="40000"/>
            <a:lumOff val="60000"/>
          </a:schemeClr>
        </a:solidFill>
      </dgm:spPr>
      <dgm:t>
        <a:bodyPr/>
        <a:lstStyle/>
        <a:p>
          <a:r>
            <a:rPr lang="en-US" sz="1600">
              <a:solidFill>
                <a:schemeClr val="tx1"/>
              </a:solidFill>
            </a:rPr>
            <a:t>Consistency with stock quantity (check availability if negative stock is not allowed).</a:t>
          </a:r>
          <a:endParaRPr lang="de-DE" sz="1600">
            <a:solidFill>
              <a:schemeClr val="tx1"/>
            </a:solidFill>
          </a:endParaRPr>
        </a:p>
      </dgm:t>
    </dgm:pt>
    <dgm:pt modelId="{04D80D43-BDDB-4B5F-A313-FD9D2F2B7A82}" type="parTrans" cxnId="{C45D5697-63A1-4F72-A89B-4197B1A63364}">
      <dgm:prSet/>
      <dgm:spPr/>
      <dgm:t>
        <a:bodyPr/>
        <a:lstStyle/>
        <a:p>
          <a:endParaRPr lang="de-DE"/>
        </a:p>
      </dgm:t>
    </dgm:pt>
    <dgm:pt modelId="{CCE882DF-CB87-4B4B-9207-C722172FE2EE}" type="sibTrans" cxnId="{C45D5697-63A1-4F72-A89B-4197B1A63364}">
      <dgm:prSet/>
      <dgm:spPr/>
      <dgm:t>
        <a:bodyPr/>
        <a:lstStyle/>
        <a:p>
          <a:endParaRPr lang="de-DE"/>
        </a:p>
      </dgm:t>
    </dgm:pt>
    <dgm:pt modelId="{8B6152F6-5A5F-43CA-8F07-AC0815E2B89F}" type="pres">
      <dgm:prSet presAssocID="{11C71386-C115-4EE9-B560-F8AB4AF9FF5E}" presName="Name0" presStyleCnt="0">
        <dgm:presLayoutVars>
          <dgm:chMax val="7"/>
          <dgm:chPref val="7"/>
          <dgm:dir/>
        </dgm:presLayoutVars>
      </dgm:prSet>
      <dgm:spPr/>
      <dgm:t>
        <a:bodyPr/>
        <a:lstStyle/>
        <a:p>
          <a:endParaRPr lang="de-DE"/>
        </a:p>
      </dgm:t>
    </dgm:pt>
    <dgm:pt modelId="{A54C5BE4-E7D9-4975-8DF5-FB2FC24A347F}" type="pres">
      <dgm:prSet presAssocID="{11C71386-C115-4EE9-B560-F8AB4AF9FF5E}" presName="Name1" presStyleCnt="0"/>
      <dgm:spPr/>
    </dgm:pt>
    <dgm:pt modelId="{B52A12FF-E771-4116-AFC3-08A4DA8BFE29}" type="pres">
      <dgm:prSet presAssocID="{11C71386-C115-4EE9-B560-F8AB4AF9FF5E}" presName="cycle" presStyleCnt="0"/>
      <dgm:spPr/>
    </dgm:pt>
    <dgm:pt modelId="{300D4A82-BE1E-4379-9014-277D6442C21D}" type="pres">
      <dgm:prSet presAssocID="{11C71386-C115-4EE9-B560-F8AB4AF9FF5E}" presName="srcNode" presStyleLbl="node1" presStyleIdx="0" presStyleCnt="3"/>
      <dgm:spPr/>
    </dgm:pt>
    <dgm:pt modelId="{94AE2023-CBAB-4F48-B5C6-CB1A43544802}" type="pres">
      <dgm:prSet presAssocID="{11C71386-C115-4EE9-B560-F8AB4AF9FF5E}" presName="conn" presStyleLbl="parChTrans1D2" presStyleIdx="0" presStyleCnt="1"/>
      <dgm:spPr/>
      <dgm:t>
        <a:bodyPr/>
        <a:lstStyle/>
        <a:p>
          <a:endParaRPr lang="de-DE"/>
        </a:p>
      </dgm:t>
    </dgm:pt>
    <dgm:pt modelId="{4A81C267-3CC4-4D86-93BF-45E5A8857A8D}" type="pres">
      <dgm:prSet presAssocID="{11C71386-C115-4EE9-B560-F8AB4AF9FF5E}" presName="extraNode" presStyleLbl="node1" presStyleIdx="0" presStyleCnt="3"/>
      <dgm:spPr/>
    </dgm:pt>
    <dgm:pt modelId="{F880B8E9-0D2C-456B-9C2D-899D01356B44}" type="pres">
      <dgm:prSet presAssocID="{11C71386-C115-4EE9-B560-F8AB4AF9FF5E}" presName="dstNode" presStyleLbl="node1" presStyleIdx="0" presStyleCnt="3"/>
      <dgm:spPr/>
    </dgm:pt>
    <dgm:pt modelId="{DD268B5C-BC36-4D25-B78A-69BD62BBBD65}" type="pres">
      <dgm:prSet presAssocID="{A26CABB8-571C-441A-BB0E-170D06738347}" presName="text_1" presStyleLbl="node1" presStyleIdx="0" presStyleCnt="3">
        <dgm:presLayoutVars>
          <dgm:bulletEnabled val="1"/>
        </dgm:presLayoutVars>
      </dgm:prSet>
      <dgm:spPr/>
      <dgm:t>
        <a:bodyPr/>
        <a:lstStyle/>
        <a:p>
          <a:endParaRPr lang="de-DE"/>
        </a:p>
      </dgm:t>
    </dgm:pt>
    <dgm:pt modelId="{610B5070-808E-404D-BDF9-A4AAF873C885}" type="pres">
      <dgm:prSet presAssocID="{A26CABB8-571C-441A-BB0E-170D06738347}" presName="accent_1" presStyleCnt="0"/>
      <dgm:spPr/>
    </dgm:pt>
    <dgm:pt modelId="{0F998286-1A21-4E9D-91AA-66DE6F83059A}" type="pres">
      <dgm:prSet presAssocID="{A26CABB8-571C-441A-BB0E-170D06738347}" presName="accentRepeatNode" presStyleLbl="solidFgAcc1" presStyleIdx="0" presStyleCnt="3"/>
      <dgm:spPr/>
    </dgm:pt>
    <dgm:pt modelId="{1C162EA1-A361-41C2-A5FB-EC16EAB521A9}" type="pres">
      <dgm:prSet presAssocID="{AADC7A46-2377-4009-8B20-4FAE9CBD423F}" presName="text_2" presStyleLbl="node1" presStyleIdx="1" presStyleCnt="3">
        <dgm:presLayoutVars>
          <dgm:bulletEnabled val="1"/>
        </dgm:presLayoutVars>
      </dgm:prSet>
      <dgm:spPr/>
      <dgm:t>
        <a:bodyPr/>
        <a:lstStyle/>
        <a:p>
          <a:endParaRPr lang="de-DE"/>
        </a:p>
      </dgm:t>
    </dgm:pt>
    <dgm:pt modelId="{D167EFD9-BF25-4650-AC84-CDE2EC0AEA28}" type="pres">
      <dgm:prSet presAssocID="{AADC7A46-2377-4009-8B20-4FAE9CBD423F}" presName="accent_2" presStyleCnt="0"/>
      <dgm:spPr/>
    </dgm:pt>
    <dgm:pt modelId="{D21E374D-AE16-41E0-83CB-998B6AD3C849}" type="pres">
      <dgm:prSet presAssocID="{AADC7A46-2377-4009-8B20-4FAE9CBD423F}" presName="accentRepeatNode" presStyleLbl="solidFgAcc1" presStyleIdx="1" presStyleCnt="3"/>
      <dgm:spPr/>
    </dgm:pt>
    <dgm:pt modelId="{272EAADE-59ED-4AB2-9E4B-1D3913B13A7F}" type="pres">
      <dgm:prSet presAssocID="{7818BBC6-03AF-423F-AAF6-EA6768316BB0}" presName="text_3" presStyleLbl="node1" presStyleIdx="2" presStyleCnt="3">
        <dgm:presLayoutVars>
          <dgm:bulletEnabled val="1"/>
        </dgm:presLayoutVars>
      </dgm:prSet>
      <dgm:spPr/>
      <dgm:t>
        <a:bodyPr/>
        <a:lstStyle/>
        <a:p>
          <a:endParaRPr lang="de-DE"/>
        </a:p>
      </dgm:t>
    </dgm:pt>
    <dgm:pt modelId="{1CC35426-B276-4B78-A6E0-A582CA5BEE4F}" type="pres">
      <dgm:prSet presAssocID="{7818BBC6-03AF-423F-AAF6-EA6768316BB0}" presName="accent_3" presStyleCnt="0"/>
      <dgm:spPr/>
    </dgm:pt>
    <dgm:pt modelId="{9081E17D-775D-448D-83D6-D33E91BA17EB}" type="pres">
      <dgm:prSet presAssocID="{7818BBC6-03AF-423F-AAF6-EA6768316BB0}" presName="accentRepeatNode" presStyleLbl="solidFgAcc1" presStyleIdx="2" presStyleCnt="3"/>
      <dgm:spPr/>
    </dgm:pt>
  </dgm:ptLst>
  <dgm:cxnLst>
    <dgm:cxn modelId="{3D19A87B-084B-41FE-B91F-6791E7F3CE18}" type="presOf" srcId="{11C71386-C115-4EE9-B560-F8AB4AF9FF5E}" destId="{8B6152F6-5A5F-43CA-8F07-AC0815E2B89F}" srcOrd="0" destOrd="0" presId="urn:microsoft.com/office/officeart/2008/layout/VerticalCurvedList"/>
    <dgm:cxn modelId="{6F3B5E1E-E94E-4AF2-8D04-6ED1120D5C39}" srcId="{11C71386-C115-4EE9-B560-F8AB4AF9FF5E}" destId="{AADC7A46-2377-4009-8B20-4FAE9CBD423F}" srcOrd="1" destOrd="0" parTransId="{ACE63A56-4E3B-4802-BE8C-F8D79967D6C4}" sibTransId="{1BFAA3F3-FB75-43B0-8A61-276B37E6F730}"/>
    <dgm:cxn modelId="{461CF7B6-AC3B-43CF-93AF-048849AD67D5}" type="presOf" srcId="{AADC7A46-2377-4009-8B20-4FAE9CBD423F}" destId="{1C162EA1-A361-41C2-A5FB-EC16EAB521A9}" srcOrd="0" destOrd="0" presId="urn:microsoft.com/office/officeart/2008/layout/VerticalCurvedList"/>
    <dgm:cxn modelId="{3D466DE2-A3CB-4101-83BC-17F91E951759}" type="presOf" srcId="{A26CABB8-571C-441A-BB0E-170D06738347}" destId="{DD268B5C-BC36-4D25-B78A-69BD62BBBD65}" srcOrd="0" destOrd="0" presId="urn:microsoft.com/office/officeart/2008/layout/VerticalCurvedList"/>
    <dgm:cxn modelId="{F93449ED-41FB-461E-9518-B72DF0BCE9FA}" srcId="{11C71386-C115-4EE9-B560-F8AB4AF9FF5E}" destId="{A26CABB8-571C-441A-BB0E-170D06738347}" srcOrd="0" destOrd="0" parTransId="{B68209A2-EBA4-41EB-BAAA-1B7E30E632FF}" sibTransId="{332DC79A-E152-45A9-9B9A-6F544B12E74E}"/>
    <dgm:cxn modelId="{62224D39-B68F-48C2-87D3-F7924F82D9FF}" type="presOf" srcId="{7818BBC6-03AF-423F-AAF6-EA6768316BB0}" destId="{272EAADE-59ED-4AB2-9E4B-1D3913B13A7F}" srcOrd="0" destOrd="0" presId="urn:microsoft.com/office/officeart/2008/layout/VerticalCurvedList"/>
    <dgm:cxn modelId="{C45D5697-63A1-4F72-A89B-4197B1A63364}" srcId="{11C71386-C115-4EE9-B560-F8AB4AF9FF5E}" destId="{7818BBC6-03AF-423F-AAF6-EA6768316BB0}" srcOrd="2" destOrd="0" parTransId="{04D80D43-BDDB-4B5F-A313-FD9D2F2B7A82}" sibTransId="{CCE882DF-CB87-4B4B-9207-C722172FE2EE}"/>
    <dgm:cxn modelId="{9963AB5A-83E7-4803-B234-7D82D49E6BA2}" type="presOf" srcId="{332DC79A-E152-45A9-9B9A-6F544B12E74E}" destId="{94AE2023-CBAB-4F48-B5C6-CB1A43544802}" srcOrd="0" destOrd="0" presId="urn:microsoft.com/office/officeart/2008/layout/VerticalCurvedList"/>
    <dgm:cxn modelId="{4B7B3588-EC46-44F7-BD88-E68576D9C2B7}" type="presParOf" srcId="{8B6152F6-5A5F-43CA-8F07-AC0815E2B89F}" destId="{A54C5BE4-E7D9-4975-8DF5-FB2FC24A347F}" srcOrd="0" destOrd="0" presId="urn:microsoft.com/office/officeart/2008/layout/VerticalCurvedList"/>
    <dgm:cxn modelId="{CF53B176-53C8-4FA9-BF7B-A69527302015}" type="presParOf" srcId="{A54C5BE4-E7D9-4975-8DF5-FB2FC24A347F}" destId="{B52A12FF-E771-4116-AFC3-08A4DA8BFE29}" srcOrd="0" destOrd="0" presId="urn:microsoft.com/office/officeart/2008/layout/VerticalCurvedList"/>
    <dgm:cxn modelId="{8155DDD2-D528-429B-ABC6-79D4D8FA7CC8}" type="presParOf" srcId="{B52A12FF-E771-4116-AFC3-08A4DA8BFE29}" destId="{300D4A82-BE1E-4379-9014-277D6442C21D}" srcOrd="0" destOrd="0" presId="urn:microsoft.com/office/officeart/2008/layout/VerticalCurvedList"/>
    <dgm:cxn modelId="{5E920878-FC1F-4A64-8F1D-EDC84E406623}" type="presParOf" srcId="{B52A12FF-E771-4116-AFC3-08A4DA8BFE29}" destId="{94AE2023-CBAB-4F48-B5C6-CB1A43544802}" srcOrd="1" destOrd="0" presId="urn:microsoft.com/office/officeart/2008/layout/VerticalCurvedList"/>
    <dgm:cxn modelId="{5AFC8241-F0F8-4898-9B9E-41556ACD56E5}" type="presParOf" srcId="{B52A12FF-E771-4116-AFC3-08A4DA8BFE29}" destId="{4A81C267-3CC4-4D86-93BF-45E5A8857A8D}" srcOrd="2" destOrd="0" presId="urn:microsoft.com/office/officeart/2008/layout/VerticalCurvedList"/>
    <dgm:cxn modelId="{AAD841E3-3657-42DD-9E7C-28ED28206C43}" type="presParOf" srcId="{B52A12FF-E771-4116-AFC3-08A4DA8BFE29}" destId="{F880B8E9-0D2C-456B-9C2D-899D01356B44}" srcOrd="3" destOrd="0" presId="urn:microsoft.com/office/officeart/2008/layout/VerticalCurvedList"/>
    <dgm:cxn modelId="{2C768C3F-86DF-44F3-B193-0B4679567277}" type="presParOf" srcId="{A54C5BE4-E7D9-4975-8DF5-FB2FC24A347F}" destId="{DD268B5C-BC36-4D25-B78A-69BD62BBBD65}" srcOrd="1" destOrd="0" presId="urn:microsoft.com/office/officeart/2008/layout/VerticalCurvedList"/>
    <dgm:cxn modelId="{D728EE56-821D-4DB8-A78A-BA10F02F39D9}" type="presParOf" srcId="{A54C5BE4-E7D9-4975-8DF5-FB2FC24A347F}" destId="{610B5070-808E-404D-BDF9-A4AAF873C885}" srcOrd="2" destOrd="0" presId="urn:microsoft.com/office/officeart/2008/layout/VerticalCurvedList"/>
    <dgm:cxn modelId="{B7D0FC87-0BEE-4A48-93C1-2CC8B4BBC87C}" type="presParOf" srcId="{610B5070-808E-404D-BDF9-A4AAF873C885}" destId="{0F998286-1A21-4E9D-91AA-66DE6F83059A}" srcOrd="0" destOrd="0" presId="urn:microsoft.com/office/officeart/2008/layout/VerticalCurvedList"/>
    <dgm:cxn modelId="{89EEC238-C1E1-45D3-9672-01DC7D86CA9A}" type="presParOf" srcId="{A54C5BE4-E7D9-4975-8DF5-FB2FC24A347F}" destId="{1C162EA1-A361-41C2-A5FB-EC16EAB521A9}" srcOrd="3" destOrd="0" presId="urn:microsoft.com/office/officeart/2008/layout/VerticalCurvedList"/>
    <dgm:cxn modelId="{DF3E7078-DD19-4EA5-B62D-29756B1BC7B6}" type="presParOf" srcId="{A54C5BE4-E7D9-4975-8DF5-FB2FC24A347F}" destId="{D167EFD9-BF25-4650-AC84-CDE2EC0AEA28}" srcOrd="4" destOrd="0" presId="urn:microsoft.com/office/officeart/2008/layout/VerticalCurvedList"/>
    <dgm:cxn modelId="{C209B6E0-43F3-48DC-8516-B4D7A0524D6A}" type="presParOf" srcId="{D167EFD9-BF25-4650-AC84-CDE2EC0AEA28}" destId="{D21E374D-AE16-41E0-83CB-998B6AD3C849}" srcOrd="0" destOrd="0" presId="urn:microsoft.com/office/officeart/2008/layout/VerticalCurvedList"/>
    <dgm:cxn modelId="{87EAC059-22AA-4415-BCF8-9F6D7264861C}" type="presParOf" srcId="{A54C5BE4-E7D9-4975-8DF5-FB2FC24A347F}" destId="{272EAADE-59ED-4AB2-9E4B-1D3913B13A7F}" srcOrd="5" destOrd="0" presId="urn:microsoft.com/office/officeart/2008/layout/VerticalCurvedList"/>
    <dgm:cxn modelId="{C70410C5-C848-4E55-990B-A2AADBF628CF}" type="presParOf" srcId="{A54C5BE4-E7D9-4975-8DF5-FB2FC24A347F}" destId="{1CC35426-B276-4B78-A6E0-A582CA5BEE4F}" srcOrd="6" destOrd="0" presId="urn:microsoft.com/office/officeart/2008/layout/VerticalCurvedList"/>
    <dgm:cxn modelId="{231146B1-FD3A-41D3-BD48-D25BCD4753ED}" type="presParOf" srcId="{1CC35426-B276-4B78-A6E0-A582CA5BEE4F}" destId="{9081E17D-775D-448D-83D6-D33E91BA17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2023-CBAB-4F48-B5C6-CB1A43544802}">
      <dsp:nvSpPr>
        <dsp:cNvPr id="0" name=""/>
        <dsp:cNvSpPr/>
      </dsp:nvSpPr>
      <dsp:spPr>
        <a:xfrm>
          <a:off x="-1990427" y="-308545"/>
          <a:ext cx="2379561" cy="2379561"/>
        </a:xfrm>
        <a:prstGeom prst="blockArc">
          <a:avLst>
            <a:gd name="adj1" fmla="val 18900000"/>
            <a:gd name="adj2" fmla="val 2700000"/>
            <a:gd name="adj3" fmla="val 908"/>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268B5C-BC36-4D25-B78A-69BD62BBBD65}">
      <dsp:nvSpPr>
        <dsp:cNvPr id="0" name=""/>
        <dsp:cNvSpPr/>
      </dsp:nvSpPr>
      <dsp:spPr>
        <a:xfrm>
          <a:off x="250116" y="176247"/>
          <a:ext cx="9366740" cy="352494"/>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92" tIns="40640" rIns="40640" bIns="40640" numCol="1" spcCol="1270" anchor="ctr" anchorCtr="0">
          <a:noAutofit/>
        </a:bodyPr>
        <a:lstStyle/>
        <a:p>
          <a:pPr lvl="0" algn="l" defTabSz="711200">
            <a:lnSpc>
              <a:spcPct val="90000"/>
            </a:lnSpc>
            <a:spcBef>
              <a:spcPct val="0"/>
            </a:spcBef>
            <a:spcAft>
              <a:spcPct val="35000"/>
            </a:spcAft>
          </a:pPr>
          <a:r>
            <a:rPr lang="en-US" sz="1600" kern="1200">
              <a:solidFill>
                <a:schemeClr val="tx1"/>
              </a:solidFill>
            </a:rPr>
            <a:t>Consistency with material master data by parallel change --&gt; </a:t>
          </a:r>
          <a:r>
            <a:rPr lang="en-US" sz="1600" kern="1200" err="1">
              <a:solidFill>
                <a:schemeClr val="tx1"/>
              </a:solidFill>
            </a:rPr>
            <a:t>locigal</a:t>
          </a:r>
          <a:r>
            <a:rPr lang="en-US" sz="1600" kern="1200">
              <a:solidFill>
                <a:schemeClr val="tx1"/>
              </a:solidFill>
            </a:rPr>
            <a:t> lock at one field </a:t>
          </a:r>
          <a:endParaRPr lang="de-DE" sz="1600" kern="1200">
            <a:solidFill>
              <a:schemeClr val="tx1"/>
            </a:solidFill>
          </a:endParaRPr>
        </a:p>
      </dsp:txBody>
      <dsp:txXfrm>
        <a:off x="250116" y="176247"/>
        <a:ext cx="9366740" cy="352494"/>
      </dsp:txXfrm>
    </dsp:sp>
    <dsp:sp modelId="{0F998286-1A21-4E9D-91AA-66DE6F83059A}">
      <dsp:nvSpPr>
        <dsp:cNvPr id="0" name=""/>
        <dsp:cNvSpPr/>
      </dsp:nvSpPr>
      <dsp:spPr>
        <a:xfrm>
          <a:off x="29807" y="132185"/>
          <a:ext cx="440617" cy="440617"/>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162EA1-A361-41C2-A5FB-EC16EAB521A9}">
      <dsp:nvSpPr>
        <dsp:cNvPr id="0" name=""/>
        <dsp:cNvSpPr/>
      </dsp:nvSpPr>
      <dsp:spPr>
        <a:xfrm>
          <a:off x="378248" y="704988"/>
          <a:ext cx="9238609" cy="352494"/>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92" tIns="40640" rIns="40640" bIns="40640" numCol="1" spcCol="1270" anchor="ctr" anchorCtr="0">
          <a:noAutofit/>
        </a:bodyPr>
        <a:lstStyle/>
        <a:p>
          <a:pPr lvl="0" algn="l" defTabSz="711200">
            <a:lnSpc>
              <a:spcPct val="90000"/>
            </a:lnSpc>
            <a:spcBef>
              <a:spcPct val="0"/>
            </a:spcBef>
            <a:spcAft>
              <a:spcPct val="35000"/>
            </a:spcAft>
          </a:pPr>
          <a:r>
            <a:rPr lang="en-US" sz="1600" kern="1200">
              <a:solidFill>
                <a:schemeClr val="tx1"/>
              </a:solidFill>
            </a:rPr>
            <a:t>Defined sequence of material documents (e.g. for moving average price).</a:t>
          </a:r>
          <a:endParaRPr lang="de-DE" sz="1600" kern="1200">
            <a:solidFill>
              <a:schemeClr val="tx1"/>
            </a:solidFill>
          </a:endParaRPr>
        </a:p>
      </dsp:txBody>
      <dsp:txXfrm>
        <a:off x="378248" y="704988"/>
        <a:ext cx="9238609" cy="352494"/>
      </dsp:txXfrm>
    </dsp:sp>
    <dsp:sp modelId="{D21E374D-AE16-41E0-83CB-998B6AD3C849}">
      <dsp:nvSpPr>
        <dsp:cNvPr id="0" name=""/>
        <dsp:cNvSpPr/>
      </dsp:nvSpPr>
      <dsp:spPr>
        <a:xfrm>
          <a:off x="157939" y="660926"/>
          <a:ext cx="440617" cy="440617"/>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2EAADE-59ED-4AB2-9E4B-1D3913B13A7F}">
      <dsp:nvSpPr>
        <dsp:cNvPr id="0" name=""/>
        <dsp:cNvSpPr/>
      </dsp:nvSpPr>
      <dsp:spPr>
        <a:xfrm>
          <a:off x="250116" y="1233729"/>
          <a:ext cx="9366740" cy="352494"/>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92" tIns="40640" rIns="40640" bIns="40640" numCol="1" spcCol="1270" anchor="ctr" anchorCtr="0">
          <a:noAutofit/>
        </a:bodyPr>
        <a:lstStyle/>
        <a:p>
          <a:pPr lvl="0" algn="l" defTabSz="711200">
            <a:lnSpc>
              <a:spcPct val="90000"/>
            </a:lnSpc>
            <a:spcBef>
              <a:spcPct val="0"/>
            </a:spcBef>
            <a:spcAft>
              <a:spcPct val="35000"/>
            </a:spcAft>
          </a:pPr>
          <a:r>
            <a:rPr lang="en-US" sz="1600" kern="1200">
              <a:solidFill>
                <a:schemeClr val="tx1"/>
              </a:solidFill>
            </a:rPr>
            <a:t>Consistency with stock quantity (check availability if negative stock is not allowed).</a:t>
          </a:r>
          <a:endParaRPr lang="de-DE" sz="1600" kern="1200">
            <a:solidFill>
              <a:schemeClr val="tx1"/>
            </a:solidFill>
          </a:endParaRPr>
        </a:p>
      </dsp:txBody>
      <dsp:txXfrm>
        <a:off x="250116" y="1233729"/>
        <a:ext cx="9366740" cy="352494"/>
      </dsp:txXfrm>
    </dsp:sp>
    <dsp:sp modelId="{9081E17D-775D-448D-83D6-D33E91BA17EB}">
      <dsp:nvSpPr>
        <dsp:cNvPr id="0" name=""/>
        <dsp:cNvSpPr/>
      </dsp:nvSpPr>
      <dsp:spPr>
        <a:xfrm>
          <a:off x="29807" y="1189667"/>
          <a:ext cx="440617" cy="440617"/>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3609299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a:t>A quotation is legally binding on the vendor for a certain period. </a:t>
            </a:r>
          </a:p>
          <a:p>
            <a:r>
              <a:rPr lang="en-US" altLang="de-DE"/>
              <a:t>A quotation consists of items in which the total quantity and delivery date of an offered material or service are specified </a:t>
            </a:r>
          </a:p>
          <a:p>
            <a:endParaRPr lang="en-US" altLang="de-DE"/>
          </a:p>
          <a:p>
            <a:r>
              <a:rPr lang="en-US" altLang="de-DE"/>
              <a:t>Determining which vendors to send RFQs to is the first step in the bidding process. </a:t>
            </a:r>
          </a:p>
          <a:p>
            <a:r>
              <a:rPr lang="en-US" altLang="de-DE"/>
              <a:t>The system can help you to choose which vendors are to receive an RFQ if some or all of the information set out below is available: </a:t>
            </a:r>
          </a:p>
          <a:p>
            <a:r>
              <a:rPr lang="en-US" altLang="de-DE"/>
              <a:t>- Info records </a:t>
            </a:r>
          </a:p>
          <a:p>
            <a:r>
              <a:rPr lang="en-US" altLang="de-DE"/>
              <a:t>- Source list</a:t>
            </a:r>
            <a:r>
              <a:rPr lang="en-US" altLang="de-DE" b="1"/>
              <a:t> </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36</a:t>
            </a:fld>
            <a:endParaRPr lang="de-DE"/>
          </a:p>
        </p:txBody>
      </p:sp>
    </p:spTree>
    <p:extLst>
      <p:ext uri="{BB962C8B-B14F-4D97-AF65-F5344CB8AC3E}">
        <p14:creationId xmlns:p14="http://schemas.microsoft.com/office/powerpoint/2010/main" val="4024021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pPr>
              <a:lnSpc>
                <a:spcPct val="80000"/>
              </a:lnSpc>
            </a:pPr>
            <a:r>
              <a:rPr lang="en-US" altLang="de-DE" sz="1400" b="1" dirty="0"/>
              <a:t>Price Level</a:t>
            </a:r>
            <a:endParaRPr lang="en-US" altLang="de-DE" sz="1400" dirty="0"/>
          </a:p>
          <a:p>
            <a:pPr>
              <a:lnSpc>
                <a:spcPct val="80000"/>
              </a:lnSpc>
            </a:pPr>
            <a:r>
              <a:rPr lang="en-US" altLang="de-DE" sz="1400" dirty="0"/>
              <a:t>This </a:t>
            </a:r>
            <a:r>
              <a:rPr lang="en-US" altLang="de-DE" sz="1400" dirty="0" err="1"/>
              <a:t>subcriterion</a:t>
            </a:r>
            <a:r>
              <a:rPr lang="en-US" altLang="de-DE" sz="1400" dirty="0"/>
              <a:t> compares relationship of a vendor's price to the market price. If the vendor's price is lower than the market price, he/she receives a good score; if it is higher than the market price he/she is assigned a poor score. </a:t>
            </a:r>
          </a:p>
          <a:p>
            <a:pPr>
              <a:lnSpc>
                <a:spcPct val="80000"/>
              </a:lnSpc>
            </a:pPr>
            <a:r>
              <a:rPr lang="en-US" altLang="de-DE" sz="1400" dirty="0"/>
              <a:t>On the basis of the </a:t>
            </a:r>
            <a:r>
              <a:rPr lang="en-US" altLang="de-DE" sz="1400" dirty="0" err="1"/>
              <a:t>subcriterion</a:t>
            </a:r>
            <a:r>
              <a:rPr lang="en-US" altLang="de-DE" sz="1400" dirty="0"/>
              <a:t> Price Level you can compare a vendor's price to the current market price at a certain point in time.</a:t>
            </a:r>
            <a:endParaRPr lang="en-US" altLang="de-DE" sz="1400" b="1" dirty="0"/>
          </a:p>
          <a:p>
            <a:pPr>
              <a:lnSpc>
                <a:spcPct val="80000"/>
              </a:lnSpc>
            </a:pPr>
            <a:r>
              <a:rPr lang="en-US" altLang="de-DE" sz="1400" b="1" dirty="0"/>
              <a:t>Price History</a:t>
            </a:r>
          </a:p>
          <a:p>
            <a:pPr>
              <a:lnSpc>
                <a:spcPct val="80000"/>
              </a:lnSpc>
            </a:pPr>
            <a:r>
              <a:rPr lang="en-US" altLang="de-DE" sz="1400" dirty="0"/>
              <a:t>This </a:t>
            </a:r>
            <a:r>
              <a:rPr lang="en-US" altLang="de-DE" sz="1400" dirty="0" err="1"/>
              <a:t>subcriterion</a:t>
            </a:r>
            <a:r>
              <a:rPr lang="en-US" altLang="de-DE" sz="1400" dirty="0"/>
              <a:t> compares the development of the vendor's price with the market price.</a:t>
            </a:r>
          </a:p>
          <a:p>
            <a:pPr>
              <a:lnSpc>
                <a:spcPct val="80000"/>
              </a:lnSpc>
            </a:pPr>
            <a:r>
              <a:rPr lang="en-US" altLang="de-DE" sz="1400" dirty="0"/>
              <a:t>On the basis of the </a:t>
            </a:r>
            <a:r>
              <a:rPr lang="en-US" altLang="de-DE" sz="1400" dirty="0" err="1"/>
              <a:t>subcriterion</a:t>
            </a:r>
            <a:r>
              <a:rPr lang="en-US" altLang="de-DE" sz="1400" dirty="0"/>
              <a:t> Price History, you can determine whether the vendor's price has increased or decreased over a certain period in comparison with changes in the market price over the same period. </a:t>
            </a:r>
            <a:endParaRPr lang="en-US" altLang="de-DE" sz="1400" b="1" dirty="0"/>
          </a:p>
          <a:p>
            <a:pPr>
              <a:lnSpc>
                <a:spcPct val="80000"/>
              </a:lnSpc>
            </a:pPr>
            <a:r>
              <a:rPr lang="en-US" altLang="de-DE" sz="1400" b="1" dirty="0"/>
              <a:t>Goods Receipt</a:t>
            </a:r>
          </a:p>
          <a:p>
            <a:pPr>
              <a:lnSpc>
                <a:spcPct val="80000"/>
              </a:lnSpc>
            </a:pPr>
            <a:r>
              <a:rPr lang="en-US" altLang="de-DE" sz="1400" dirty="0"/>
              <a:t>This </a:t>
            </a:r>
            <a:r>
              <a:rPr lang="en-US" altLang="de-DE" sz="1400" dirty="0" err="1"/>
              <a:t>subcriterion</a:t>
            </a:r>
            <a:r>
              <a:rPr lang="en-US" altLang="de-DE" sz="1400" dirty="0"/>
              <a:t> is used to evaluate the quality of the material that the vendor delivers. Quality inspection takes place at the time of goods receipt.</a:t>
            </a:r>
            <a:endParaRPr lang="en-US" altLang="de-DE" sz="1400" b="1" dirty="0"/>
          </a:p>
          <a:p>
            <a:pPr>
              <a:lnSpc>
                <a:spcPct val="80000"/>
              </a:lnSpc>
            </a:pPr>
            <a:r>
              <a:rPr lang="en-US" altLang="de-DE" sz="1400" b="1" dirty="0"/>
              <a:t>Quality Audit</a:t>
            </a:r>
          </a:p>
          <a:p>
            <a:pPr>
              <a:lnSpc>
                <a:spcPct val="80000"/>
              </a:lnSpc>
            </a:pPr>
            <a:r>
              <a:rPr lang="en-US" altLang="de-DE" sz="1400" dirty="0"/>
              <a:t>This </a:t>
            </a:r>
            <a:r>
              <a:rPr lang="en-US" altLang="de-DE" sz="1400" dirty="0" err="1"/>
              <a:t>subcriterion</a:t>
            </a:r>
            <a:r>
              <a:rPr lang="en-US" altLang="de-DE" sz="1400" dirty="0"/>
              <a:t> is used to evaluate the quality assurance system used by a company in manufacturing products.</a:t>
            </a:r>
            <a:endParaRPr lang="en-US" altLang="de-DE" sz="1400" b="1" dirty="0"/>
          </a:p>
          <a:p>
            <a:pPr>
              <a:lnSpc>
                <a:spcPct val="80000"/>
              </a:lnSpc>
            </a:pPr>
            <a:r>
              <a:rPr lang="en-US" altLang="de-DE" sz="1400" b="1" dirty="0"/>
              <a:t>Complaints/Rejection Level</a:t>
            </a:r>
          </a:p>
          <a:p>
            <a:pPr>
              <a:lnSpc>
                <a:spcPct val="80000"/>
              </a:lnSpc>
            </a:pPr>
            <a:r>
              <a:rPr lang="en-US" altLang="de-DE" sz="1400" dirty="0"/>
              <a:t>This </a:t>
            </a:r>
            <a:r>
              <a:rPr lang="en-US" altLang="de-DE" sz="1400" dirty="0" err="1"/>
              <a:t>subcriterion</a:t>
            </a:r>
            <a:r>
              <a:rPr lang="en-US" altLang="de-DE" sz="1400" dirty="0"/>
              <a:t> is used to evaluate whether the materials delivered by the vendor are regularly found to be faulty subsequent to incoming inspection (for example, on the shop-floor) leading to additional expense and loss of time (due to loss of production, reworking etc.). </a:t>
            </a:r>
            <a:br>
              <a:rPr lang="en-US" altLang="de-DE" sz="1400" dirty="0"/>
            </a:br>
            <a:r>
              <a:rPr lang="en-US" altLang="de-DE" sz="1400" dirty="0"/>
              <a:t>The score (QM key quality figure) is calculated in QM Quality Management and the data passed on to MM Vendor Evaluation. This key quality figure is converted for use in the Vendor Evaluation scoring system.</a:t>
            </a:r>
            <a:endParaRPr lang="en-US" altLang="de-DE" sz="1400" b="1" dirty="0"/>
          </a:p>
          <a:p>
            <a:pPr>
              <a:lnSpc>
                <a:spcPct val="80000"/>
              </a:lnSpc>
            </a:pPr>
            <a:r>
              <a:rPr lang="en-US" altLang="de-DE" sz="1400" b="1" dirty="0"/>
              <a:t>On-Time Delivery Performance</a:t>
            </a:r>
          </a:p>
          <a:p>
            <a:pPr>
              <a:lnSpc>
                <a:spcPct val="80000"/>
              </a:lnSpc>
            </a:pPr>
            <a:r>
              <a:rPr lang="en-US" altLang="de-DE" sz="1400" dirty="0"/>
              <a:t>This </a:t>
            </a:r>
            <a:r>
              <a:rPr lang="en-US" altLang="de-DE" sz="1400" dirty="0" err="1"/>
              <a:t>subcriterion</a:t>
            </a:r>
            <a:r>
              <a:rPr lang="en-US" altLang="de-DE" sz="1400" dirty="0"/>
              <a:t> is used to determine how precisely a vendor has adhered to the specified delivery dates.</a:t>
            </a:r>
            <a:endParaRPr lang="en-US" altLang="de-DE" sz="1400" b="1" dirty="0"/>
          </a:p>
          <a:p>
            <a:pPr>
              <a:lnSpc>
                <a:spcPct val="80000"/>
              </a:lnSpc>
            </a:pPr>
            <a:r>
              <a:rPr lang="en-US" altLang="de-DE" sz="1400" b="1" dirty="0"/>
              <a:t>Quantity Reliability</a:t>
            </a:r>
          </a:p>
          <a:p>
            <a:pPr>
              <a:lnSpc>
                <a:spcPct val="80000"/>
              </a:lnSpc>
            </a:pPr>
            <a:r>
              <a:rPr lang="en-US" altLang="de-DE" sz="1400" dirty="0"/>
              <a:t>This </a:t>
            </a:r>
            <a:r>
              <a:rPr lang="en-US" altLang="de-DE" sz="1400" dirty="0" err="1"/>
              <a:t>subcriterion</a:t>
            </a:r>
            <a:r>
              <a:rPr lang="en-US" altLang="de-DE" sz="1400" dirty="0"/>
              <a:t> is used to determine whether a vendor has delivered the quantity specified in the purchase order.</a:t>
            </a:r>
          </a:p>
          <a:p>
            <a:pPr>
              <a:lnSpc>
                <a:spcPct val="80000"/>
              </a:lnSpc>
            </a:pPr>
            <a:r>
              <a:rPr lang="en-US" altLang="de-DE" sz="1400" dirty="0"/>
              <a:t>“On-time delivery performance” and “Quantity reliability” always have to be seen in conjunction. You can specify for each material (in the material master record) or for all materials (in the system settings) the minimum quantity of the ordered materials that must be delivered in order for a goods receipt to be included in the evaluation. This enables you to avoid a situation in which a punctual goods receipt involving only a small quantity of ordered materials is included in the evaluation with a good score for “on-time delivery performance”. If this minimum quantity is not delivered, the vendor is not awarded a score. However, in this case the vendor receives a bad score for quantity reliability.</a:t>
            </a:r>
          </a:p>
          <a:p>
            <a:pPr>
              <a:lnSpc>
                <a:spcPct val="80000"/>
              </a:lnSpc>
            </a:pPr>
            <a:r>
              <a:rPr lang="en-US" altLang="de-DE" sz="1400" b="1" dirty="0"/>
              <a:t>Compliance With Shipping Instructions</a:t>
            </a:r>
          </a:p>
          <a:p>
            <a:pPr>
              <a:lnSpc>
                <a:spcPct val="80000"/>
              </a:lnSpc>
            </a:pPr>
            <a:r>
              <a:rPr lang="en-US" altLang="de-DE" sz="1400" dirty="0"/>
              <a:t>This </a:t>
            </a:r>
            <a:r>
              <a:rPr lang="en-US" altLang="de-DE" sz="1400" dirty="0" err="1"/>
              <a:t>subcriterion</a:t>
            </a:r>
            <a:r>
              <a:rPr lang="en-US" altLang="de-DE" sz="1400" dirty="0"/>
              <a:t> is used to determine how precisely a vendor complies with your instructions for the shipping or packing of a material.</a:t>
            </a:r>
          </a:p>
          <a:p>
            <a:pPr>
              <a:lnSpc>
                <a:spcPct val="80000"/>
              </a:lnSpc>
            </a:pPr>
            <a:r>
              <a:rPr lang="en-US" altLang="de-DE" sz="1400" b="1" dirty="0"/>
              <a:t>Confirmation Date</a:t>
            </a:r>
          </a:p>
          <a:p>
            <a:pPr>
              <a:lnSpc>
                <a:spcPct val="80000"/>
              </a:lnSpc>
            </a:pPr>
            <a:r>
              <a:rPr lang="en-US" altLang="de-DE" sz="1400" dirty="0"/>
              <a:t>This </a:t>
            </a:r>
            <a:r>
              <a:rPr lang="en-US" altLang="de-DE" sz="1400" dirty="0" err="1"/>
              <a:t>subcriterion</a:t>
            </a:r>
            <a:r>
              <a:rPr lang="en-US" altLang="de-DE" sz="1400" dirty="0"/>
              <a:t> is used to determine whether a vendor adheres to a previously confirmed delivery date (that is, whether the goods are actually received on the date previously confirmed by the vendor). </a:t>
            </a:r>
          </a:p>
          <a:p>
            <a:pPr>
              <a:lnSpc>
                <a:spcPct val="80000"/>
              </a:lnSpc>
            </a:pPr>
            <a:endParaRPr lang="en-US"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38</a:t>
            </a:fld>
            <a:endParaRPr lang="de-DE"/>
          </a:p>
        </p:txBody>
      </p:sp>
    </p:spTree>
    <p:extLst>
      <p:ext uri="{BB962C8B-B14F-4D97-AF65-F5344CB8AC3E}">
        <p14:creationId xmlns:p14="http://schemas.microsoft.com/office/powerpoint/2010/main" val="106704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The purchase order can be used for a variety of procurement purposes. You can procure materials for direct consumption or for stock. You can also procure services. Furthermore, the special procurement types "subcontracting", "third-party" (involving triangular business deals and direct-to-customer shipments) and "consignment" are possible.</a:t>
            </a:r>
          </a:p>
          <a:p>
            <a:r>
              <a:rPr lang="en-US" altLang="de-DE" dirty="0"/>
              <a:t>You can use purchase orders to cover your requirements using external sources (i.e. a vendor supplies a material or performs a service). You can also use a purchase order to procure a material that is needed in one of your plants from an internal source, i.e. from another plant.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39</a:t>
            </a:fld>
            <a:endParaRPr lang="de-DE"/>
          </a:p>
        </p:txBody>
      </p:sp>
    </p:spTree>
    <p:extLst>
      <p:ext uri="{BB962C8B-B14F-4D97-AF65-F5344CB8AC3E}">
        <p14:creationId xmlns:p14="http://schemas.microsoft.com/office/powerpoint/2010/main" val="252178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a:t>If a material is delivered for a purchase order, it is important for all of the departments involved that the goods receipt entry in the system references this purchase order, for the following reasons:</a:t>
            </a:r>
          </a:p>
          <a:p>
            <a:r>
              <a:rPr lang="en-US" altLang="de-DE"/>
              <a:t>- Goods receiving can check whether the delivery actually corresponds to the order. </a:t>
            </a:r>
          </a:p>
          <a:p>
            <a:r>
              <a:rPr lang="en-US" altLang="de-DE"/>
              <a:t>- The system can propose data from the purchase order during entry of the goods receipt (for example, the material ordered, its quantity, and so on). This simplifies both data entry and checking (</a:t>
            </a:r>
            <a:r>
              <a:rPr lang="en-US" altLang="de-DE" err="1"/>
              <a:t>overdeliveries</a:t>
            </a:r>
            <a:r>
              <a:rPr lang="en-US" altLang="de-DE"/>
              <a:t> and </a:t>
            </a:r>
            <a:r>
              <a:rPr lang="en-US" altLang="de-DE" err="1"/>
              <a:t>underdeliveries</a:t>
            </a:r>
            <a:r>
              <a:rPr lang="en-US" altLang="de-DE"/>
              <a:t>). </a:t>
            </a:r>
          </a:p>
          <a:p>
            <a:r>
              <a:rPr lang="en-US" altLang="de-DE"/>
              <a:t>- The delivery is marked in the purchase order history. This allows the Purchasing department to monitor the purchase order history and initiate reminder procedures in the event of a late delivery. </a:t>
            </a:r>
          </a:p>
          <a:p>
            <a:r>
              <a:rPr lang="en-US" altLang="de-DE"/>
              <a:t>- The vendor invoice is checked against the ordered quantity and the delivered quantity. </a:t>
            </a:r>
          </a:p>
          <a:p>
            <a:r>
              <a:rPr lang="en-US" altLang="de-DE"/>
              <a:t>- The goods receipt is valuated on the basis of the purchase order price or the invoice price.</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44</a:t>
            </a:fld>
            <a:endParaRPr lang="de-DE"/>
          </a:p>
        </p:txBody>
      </p:sp>
    </p:spTree>
    <p:extLst>
      <p:ext uri="{BB962C8B-B14F-4D97-AF65-F5344CB8AC3E}">
        <p14:creationId xmlns:p14="http://schemas.microsoft.com/office/powerpoint/2010/main" val="1853846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When you enter a goods movement in the system, you must enter a </a:t>
            </a:r>
            <a:r>
              <a:rPr lang="en-US" altLang="de-DE" b="1" dirty="0"/>
              <a:t>movement type</a:t>
            </a:r>
            <a:r>
              <a:rPr lang="en-US" altLang="de-DE" dirty="0"/>
              <a:t> to differentiate between the various goods movements. A movement type is a three-digit identification key for a goods movement. </a:t>
            </a:r>
          </a:p>
          <a:p>
            <a:endParaRPr lang="en-US" altLang="de-DE" dirty="0"/>
          </a:p>
          <a:p>
            <a:r>
              <a:rPr lang="en-US" altLang="de-DE" dirty="0"/>
              <a:t>The movement type plays an important role in</a:t>
            </a:r>
          </a:p>
          <a:p>
            <a:r>
              <a:rPr lang="en-US" altLang="de-DE" dirty="0"/>
              <a:t>- updating of quantity fields </a:t>
            </a:r>
          </a:p>
          <a:p>
            <a:r>
              <a:rPr lang="en-US" altLang="de-DE" dirty="0"/>
              <a:t>- updating of stock and consumption accounts </a:t>
            </a:r>
          </a:p>
          <a:p>
            <a:r>
              <a:rPr lang="en-US" altLang="de-DE" dirty="0"/>
              <a:t>- determining which fields are displayed during entry of a document in the system</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45</a:t>
            </a:fld>
            <a:endParaRPr lang="de-DE"/>
          </a:p>
        </p:txBody>
      </p:sp>
    </p:spTree>
    <p:extLst>
      <p:ext uri="{BB962C8B-B14F-4D97-AF65-F5344CB8AC3E}">
        <p14:creationId xmlns:p14="http://schemas.microsoft.com/office/powerpoint/2010/main" val="163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When you enter a goods movement, you start the following chain of events in the system:</a:t>
            </a:r>
          </a:p>
          <a:p>
            <a:r>
              <a:rPr lang="en-US" altLang="de-DE" dirty="0"/>
              <a:t>A material document is generated, which is used as proof of the movement and as a source of information for any other applications involved. </a:t>
            </a:r>
          </a:p>
          <a:p>
            <a:r>
              <a:rPr lang="en-US" altLang="de-DE" dirty="0"/>
              <a:t>If the movement is relevant for Financial Accounting, one or more accounting documents are generated. </a:t>
            </a:r>
          </a:p>
          <a:p>
            <a:r>
              <a:rPr lang="en-US" altLang="de-DE" dirty="0"/>
              <a:t>The stock quantities of the material are updated. </a:t>
            </a:r>
          </a:p>
          <a:p>
            <a:r>
              <a:rPr lang="en-US" altLang="de-DE" dirty="0"/>
              <a:t>The stock values in the material master record are updated, as are the stock and consumption accounts.</a:t>
            </a:r>
          </a:p>
          <a:p>
            <a:endParaRPr lang="en-US" altLang="de-DE" dirty="0"/>
          </a:p>
          <a:p>
            <a:r>
              <a:rPr lang="en-US" altLang="de-DE" dirty="0"/>
              <a:t>Depending on the movement type, additional updates are carried out in participating applications. All updates are based on the information contained in the material document and the financial accounting document. For example, in the case of a goods issue for a cost center, the consumption values of the items are also updated.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46</a:t>
            </a:fld>
            <a:endParaRPr lang="de-DE"/>
          </a:p>
        </p:txBody>
      </p:sp>
    </p:spTree>
    <p:extLst>
      <p:ext uri="{BB962C8B-B14F-4D97-AF65-F5344CB8AC3E}">
        <p14:creationId xmlns:p14="http://schemas.microsoft.com/office/powerpoint/2010/main" val="4208925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It is in Logistics Invoice Verification that incoming invoices are verified in terms of their content, prices and arithmetic. When the invoice is posted, the invoice data is saved in the system. The system updates the data saved in the invoice documents in Materials Management and Financial Accounting. </a:t>
            </a:r>
          </a:p>
          <a:p>
            <a:r>
              <a:rPr lang="en-US" altLang="de-DE" dirty="0"/>
              <a:t>An invoice can be processed in </a:t>
            </a:r>
            <a:r>
              <a:rPr lang="en-US" altLang="de-DE" i="1" dirty="0"/>
              <a:t>Logistics Invoice Verification</a:t>
            </a:r>
            <a:r>
              <a:rPr lang="en-US" altLang="de-DE" dirty="0"/>
              <a:t> in various ways:</a:t>
            </a:r>
          </a:p>
          <a:p>
            <a:r>
              <a:rPr lang="en-US" altLang="de-DE" dirty="0"/>
              <a:t>Invoice Verification Online </a:t>
            </a:r>
          </a:p>
          <a:p>
            <a:r>
              <a:rPr lang="en-US" altLang="de-DE" dirty="0"/>
              <a:t>Invoice Verification Online </a:t>
            </a:r>
          </a:p>
          <a:p>
            <a:r>
              <a:rPr lang="en-US" altLang="de-DE" dirty="0"/>
              <a:t>Invoice Verification in the Background </a:t>
            </a:r>
          </a:p>
          <a:p>
            <a:r>
              <a:rPr lang="en-US" altLang="de-DE" dirty="0"/>
              <a:t>Automatic Settlements </a:t>
            </a:r>
          </a:p>
          <a:p>
            <a:r>
              <a:rPr lang="en-US" altLang="de-DE" dirty="0"/>
              <a:t>Invoices Received via EDI </a:t>
            </a:r>
          </a:p>
          <a:p>
            <a:endParaRPr lang="en-US" altLang="de-DE" dirty="0"/>
          </a:p>
          <a:p>
            <a:r>
              <a:rPr lang="en-US" altLang="de-DE" dirty="0"/>
              <a:t>Activate display of the MM and FI document numbers using the user parameter IVFIDISPLAY, by entering the value </a:t>
            </a:r>
            <a:r>
              <a:rPr lang="en-US" altLang="de-DE" i="1" dirty="0"/>
              <a:t>X</a:t>
            </a:r>
            <a:r>
              <a:rPr lang="en-US" altLang="de-DE" dirty="0"/>
              <a:t> for the user. In the standard system, only the document number from Materials Management is displayed.</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47</a:t>
            </a:fld>
            <a:endParaRPr lang="de-DE"/>
          </a:p>
        </p:txBody>
      </p:sp>
    </p:spTree>
    <p:extLst>
      <p:ext uri="{BB962C8B-B14F-4D97-AF65-F5344CB8AC3E}">
        <p14:creationId xmlns:p14="http://schemas.microsoft.com/office/powerpoint/2010/main" val="3103354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Requisition – Nothing really happens unless we get the goods or pay for them</a:t>
            </a:r>
          </a:p>
          <a:p>
            <a:endParaRPr lang="en-US" altLang="de-DE" dirty="0"/>
          </a:p>
          <a:p>
            <a:r>
              <a:rPr lang="en-US" altLang="de-DE" dirty="0"/>
              <a:t>The system does the transactions for you using the automatic account assignment</a:t>
            </a:r>
          </a:p>
          <a:p>
            <a:r>
              <a:rPr lang="en-US" altLang="de-DE" dirty="0"/>
              <a:t>When we receive these, it can match the receipt against the PO</a:t>
            </a:r>
          </a:p>
          <a:p>
            <a:r>
              <a:rPr lang="en-US" altLang="de-DE" dirty="0"/>
              <a:t>Debit Inventory (we now have additional inventory value)</a:t>
            </a:r>
          </a:p>
          <a:p>
            <a:r>
              <a:rPr lang="en-US" altLang="de-DE" dirty="0"/>
              <a:t>Credit GR/IR (we are going to owe/pay for that additional inventory)</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50</a:t>
            </a:fld>
            <a:endParaRPr lang="de-DE"/>
          </a:p>
        </p:txBody>
      </p:sp>
    </p:spTree>
    <p:extLst>
      <p:ext uri="{BB962C8B-B14F-4D97-AF65-F5344CB8AC3E}">
        <p14:creationId xmlns:p14="http://schemas.microsoft.com/office/powerpoint/2010/main" val="3136324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Once we get the receipt – </a:t>
            </a:r>
          </a:p>
          <a:p>
            <a:r>
              <a:rPr lang="en-US" altLang="de-DE" dirty="0"/>
              <a:t>	Debit GR/IR – now a wash</a:t>
            </a:r>
          </a:p>
          <a:p>
            <a:r>
              <a:rPr lang="en-US" altLang="de-DE" dirty="0"/>
              <a:t>Vendor AP Credit – we owe</a:t>
            </a:r>
          </a:p>
          <a:p>
            <a:r>
              <a:rPr lang="en-US" altLang="de-DE" dirty="0"/>
              <a:t>Some companies book it as a liability right away (previous slides), but it really isn’t until you receive the goods</a:t>
            </a:r>
          </a:p>
          <a:p>
            <a:r>
              <a:rPr lang="en-US" altLang="de-DE" dirty="0"/>
              <a:t>Unique to SAP</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51</a:t>
            </a:fld>
            <a:endParaRPr lang="de-DE"/>
          </a:p>
        </p:txBody>
      </p:sp>
    </p:spTree>
    <p:extLst>
      <p:ext uri="{BB962C8B-B14F-4D97-AF65-F5344CB8AC3E}">
        <p14:creationId xmlns:p14="http://schemas.microsoft.com/office/powerpoint/2010/main" val="3133484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a:t>Once we get the receipt – </a:t>
            </a:r>
          </a:p>
          <a:p>
            <a:r>
              <a:rPr lang="en-US" altLang="de-DE"/>
              <a:t>	Debit GR/IR – now a wash</a:t>
            </a:r>
          </a:p>
          <a:p>
            <a:r>
              <a:rPr lang="en-US" altLang="de-DE"/>
              <a:t>Vendor AP Credit – we owe (it is debited: now a wash)</a:t>
            </a:r>
          </a:p>
          <a:p>
            <a:r>
              <a:rPr lang="en-US" altLang="de-DE"/>
              <a:t>Some companies book it as a liability right away (previous slides), but it really isn’t until you receive the goods</a:t>
            </a:r>
          </a:p>
          <a:p>
            <a:r>
              <a:rPr lang="en-US" altLang="de-DE"/>
              <a:t>Unique to SAP</a:t>
            </a:r>
          </a:p>
          <a:p>
            <a:r>
              <a:rPr lang="en-US" altLang="de-DE"/>
              <a:t>Credit bank account (paid, now we have less cash)</a:t>
            </a:r>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52</a:t>
            </a:fld>
            <a:endParaRPr lang="de-DE"/>
          </a:p>
        </p:txBody>
      </p:sp>
    </p:spTree>
    <p:extLst>
      <p:ext uri="{BB962C8B-B14F-4D97-AF65-F5344CB8AC3E}">
        <p14:creationId xmlns:p14="http://schemas.microsoft.com/office/powerpoint/2010/main" val="367839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2326642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a:t>Goods Receipt</a:t>
            </a:r>
          </a:p>
          <a:p>
            <a:r>
              <a:rPr lang="en-US" altLang="de-DE"/>
              <a:t>Debit Inventory</a:t>
            </a:r>
          </a:p>
          <a:p>
            <a:r>
              <a:rPr lang="en-US" altLang="de-DE"/>
              <a:t>Credit GR/IR</a:t>
            </a:r>
          </a:p>
          <a:p>
            <a:r>
              <a:rPr lang="en-US" altLang="de-DE" b="1"/>
              <a:t>Invoice Receipt</a:t>
            </a:r>
          </a:p>
          <a:p>
            <a:r>
              <a:rPr lang="en-US" altLang="de-DE"/>
              <a:t>Debit GR/IR</a:t>
            </a:r>
          </a:p>
          <a:p>
            <a:r>
              <a:rPr lang="en-US" altLang="de-DE"/>
              <a:t>Credit AP</a:t>
            </a:r>
          </a:p>
          <a:p>
            <a:r>
              <a:rPr lang="en-US" altLang="de-DE" b="1"/>
              <a:t>Payment Program (A/P)</a:t>
            </a:r>
          </a:p>
          <a:p>
            <a:r>
              <a:rPr lang="en-US" altLang="de-DE"/>
              <a:t>Debit: AP</a:t>
            </a:r>
          </a:p>
          <a:p>
            <a:r>
              <a:rPr lang="en-US" altLang="de-DE"/>
              <a:t>Credit Bank</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53</a:t>
            </a:fld>
            <a:endParaRPr lang="de-DE"/>
          </a:p>
        </p:txBody>
      </p:sp>
    </p:spTree>
    <p:extLst>
      <p:ext uri="{BB962C8B-B14F-4D97-AF65-F5344CB8AC3E}">
        <p14:creationId xmlns:p14="http://schemas.microsoft.com/office/powerpoint/2010/main" val="23897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366635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tabLst>
                <a:tab pos="1971675" algn="l"/>
              </a:tabLst>
            </a:pPr>
            <a:r>
              <a:rPr lang="en-US" altLang="de-DE" dirty="0"/>
              <a:t>Internal Document instructing the purchasing department to request a specific good or service for a specified time</a:t>
            </a:r>
          </a:p>
          <a:p>
            <a:pPr>
              <a:tabLst>
                <a:tab pos="1971675" algn="l"/>
              </a:tabLst>
            </a:pPr>
            <a:r>
              <a:rPr lang="en-US" altLang="de-DE" dirty="0"/>
              <a:t>Requisitions can be created two ways:</a:t>
            </a:r>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333953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a:t>Organizational units displayed in grey are not yet implemented, but are already planned in GBI.</a:t>
            </a:r>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396198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All of this together makes up the Master Record for a Material.</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79806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r>
              <a:rPr lang="en-US" altLang="de-DE" dirty="0"/>
              <a:t>This is a standard view of the procure to pay process and the most common.  It may vary significantly based upon the company procedures, the products/services purchases and other factors and SAP </a:t>
            </a:r>
            <a:r>
              <a:rPr lang="en-US" altLang="de-DE" dirty="0">
                <a:solidFill>
                  <a:schemeClr val="accent1"/>
                </a:solidFill>
              </a:rPr>
              <a:t>allows</a:t>
            </a:r>
            <a:r>
              <a:rPr lang="en-US" altLang="de-DE" dirty="0"/>
              <a:t> businesses to tailor</a:t>
            </a:r>
            <a:r>
              <a:rPr lang="en-US" altLang="de-DE" strike="noStrike" dirty="0"/>
              <a:t> the product</a:t>
            </a:r>
            <a:r>
              <a:rPr lang="en-US" altLang="de-DE" dirty="0"/>
              <a:t> to their needs.</a:t>
            </a:r>
          </a:p>
          <a:p>
            <a:r>
              <a:rPr lang="en-US" altLang="de-DE" dirty="0"/>
              <a:t>In the procure to pay process, there is a standard control mechanism called a three way match.  In standard SAP, before a vendor is paid for the goods, the system will check that the Purchase Order, Goods Receipt and the Invoice Receipt details all match – in particular to the quantities received and the prices being charged.  Any mismatch will block the supplier from being paid.</a:t>
            </a:r>
          </a:p>
          <a:p>
            <a:r>
              <a:rPr lang="en-US" altLang="de-DE" dirty="0"/>
              <a:t>The process starts with a requisition or demand that needs to be filled.  This demand come from Planning (MRP), manually or automatically form other parts of SAP like PP and PM.</a:t>
            </a:r>
          </a:p>
          <a:p>
            <a:r>
              <a:rPr lang="en-US" altLang="de-DE" dirty="0"/>
              <a:t>The purchase order is the document used to commit to a supplier to deliver the goods. The order includes the vendor, price, quantity, terms and other pertinent information which will be used later as part one of the 3-way match.</a:t>
            </a:r>
          </a:p>
          <a:p>
            <a:r>
              <a:rPr lang="en-US" altLang="de-DE" dirty="0"/>
              <a:t>Using the SAP Output control functions, the vendor is notified be email or some other means.</a:t>
            </a:r>
          </a:p>
          <a:p>
            <a:r>
              <a:rPr lang="en-US" altLang="de-DE" dirty="0"/>
              <a:t>The goods are shipped and delivered to the buyer where they are received (typically at the dock) and then put away.  The goods receipt is part two of the three way match.</a:t>
            </a:r>
          </a:p>
          <a:p>
            <a:r>
              <a:rPr lang="en-US" altLang="de-DE" dirty="0"/>
              <a:t>An invoice is received from the vendor which is the third part of the 3-way match.  After the tolerances/verification of the 3-way match are met a payment is made according to the terms agreed to in the purchase order.</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29</a:t>
            </a:fld>
            <a:endParaRPr lang="de-DE"/>
          </a:p>
        </p:txBody>
      </p:sp>
    </p:spTree>
    <p:extLst>
      <p:ext uri="{BB962C8B-B14F-4D97-AF65-F5344CB8AC3E}">
        <p14:creationId xmlns:p14="http://schemas.microsoft.com/office/powerpoint/2010/main" val="521244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pPr>
              <a:lnSpc>
                <a:spcPct val="90000"/>
              </a:lnSpc>
            </a:pPr>
            <a:r>
              <a:rPr lang="en-US" altLang="de-DE" sz="1400"/>
              <a:t>Requisitions can be created indirectly in the following ways:</a:t>
            </a:r>
          </a:p>
          <a:p>
            <a:pPr>
              <a:lnSpc>
                <a:spcPct val="90000"/>
              </a:lnSpc>
            </a:pPr>
            <a:r>
              <a:rPr lang="en-US" altLang="de-DE" sz="1400"/>
              <a:t>Via </a:t>
            </a:r>
            <a:r>
              <a:rPr lang="en-US" altLang="de-DE" sz="1400" b="1"/>
              <a:t>materials planning and control</a:t>
            </a:r>
            <a:endParaRPr lang="en-US" altLang="de-DE" sz="1400"/>
          </a:p>
          <a:p>
            <a:pPr>
              <a:lnSpc>
                <a:spcPct val="90000"/>
              </a:lnSpc>
            </a:pPr>
            <a:r>
              <a:rPr lang="en-US" altLang="de-DE" sz="1400"/>
              <a:t>The component </a:t>
            </a:r>
            <a:r>
              <a:rPr lang="en-US" altLang="de-DE" sz="1400" i="1"/>
              <a:t>Consumption-Based Planning</a:t>
            </a:r>
            <a:r>
              <a:rPr lang="en-US" altLang="de-DE" sz="1400"/>
              <a:t> suggests materials that need to be ordered on the basis of past consumption or usage figures and existing stock levels. The order quantity and the delivery date are determined automatically.</a:t>
            </a:r>
          </a:p>
          <a:p>
            <a:pPr>
              <a:lnSpc>
                <a:spcPct val="90000"/>
              </a:lnSpc>
            </a:pPr>
            <a:r>
              <a:rPr lang="en-US" altLang="de-DE" sz="1400"/>
              <a:t>Via </a:t>
            </a:r>
            <a:r>
              <a:rPr lang="en-US" altLang="de-DE" sz="1400" b="1"/>
              <a:t>networks</a:t>
            </a:r>
            <a:r>
              <a:rPr lang="en-US" altLang="de-DE" sz="1400"/>
              <a:t> (from the component </a:t>
            </a:r>
            <a:r>
              <a:rPr lang="en-US" altLang="de-DE" sz="1400" i="1"/>
              <a:t>PS Project System</a:t>
            </a:r>
            <a:r>
              <a:rPr lang="en-US" altLang="de-DE" sz="1400"/>
              <a:t>)</a:t>
            </a:r>
          </a:p>
          <a:p>
            <a:pPr>
              <a:lnSpc>
                <a:spcPct val="90000"/>
              </a:lnSpc>
            </a:pPr>
            <a:r>
              <a:rPr lang="en-US" altLang="de-DE" sz="1400"/>
              <a:t>Requisitions are generated automatically from networks if:</a:t>
            </a:r>
          </a:p>
          <a:p>
            <a:pPr>
              <a:lnSpc>
                <a:spcPct val="90000"/>
              </a:lnSpc>
            </a:pPr>
            <a:r>
              <a:rPr lang="en-US" altLang="de-DE" sz="1400"/>
              <a:t>A material component with non-stock material or an external service component has been assigned to an operation and the indicator allowing automatic generation of requisitions immediately the network is saved has been set in the network.</a:t>
            </a:r>
          </a:p>
          <a:p>
            <a:pPr>
              <a:lnSpc>
                <a:spcPct val="90000"/>
              </a:lnSpc>
            </a:pPr>
            <a:r>
              <a:rPr lang="en-US" altLang="de-DE" sz="1400"/>
              <a:t>Via </a:t>
            </a:r>
            <a:r>
              <a:rPr lang="en-US" altLang="de-DE" sz="1400" b="1"/>
              <a:t>maintenance orders</a:t>
            </a:r>
          </a:p>
          <a:p>
            <a:pPr>
              <a:lnSpc>
                <a:spcPct val="90000"/>
              </a:lnSpc>
            </a:pPr>
            <a:r>
              <a:rPr lang="en-US" altLang="de-DE" sz="1400"/>
              <a:t>Requisitions are generated automatically from maintenance orders if:</a:t>
            </a:r>
          </a:p>
          <a:p>
            <a:pPr>
              <a:lnSpc>
                <a:spcPct val="90000"/>
              </a:lnSpc>
            </a:pPr>
            <a:r>
              <a:rPr lang="en-US" altLang="de-DE" sz="1400"/>
              <a:t>A material component with non-stock material has been assigned to an operation, or</a:t>
            </a:r>
          </a:p>
          <a:p>
            <a:pPr>
              <a:lnSpc>
                <a:spcPct val="90000"/>
              </a:lnSpc>
            </a:pPr>
            <a:r>
              <a:rPr lang="en-US" altLang="de-DE" sz="1400"/>
              <a:t>An operation with the control key for external services has been created.</a:t>
            </a:r>
          </a:p>
          <a:p>
            <a:pPr>
              <a:lnSpc>
                <a:spcPct val="90000"/>
              </a:lnSpc>
            </a:pPr>
            <a:r>
              <a:rPr lang="en-US" altLang="de-DE" sz="1400"/>
              <a:t>For further information, refer to the section  Planning of an Order in the </a:t>
            </a:r>
            <a:r>
              <a:rPr lang="en-US" altLang="de-DE" sz="1400" i="1"/>
              <a:t>PM Maintenance Orders</a:t>
            </a:r>
            <a:r>
              <a:rPr lang="en-US" altLang="de-DE" sz="1400"/>
              <a:t> documentation.</a:t>
            </a:r>
          </a:p>
          <a:p>
            <a:pPr>
              <a:lnSpc>
                <a:spcPct val="90000"/>
              </a:lnSpc>
            </a:pPr>
            <a:r>
              <a:rPr lang="en-US" altLang="de-DE" sz="1400"/>
              <a:t>Via </a:t>
            </a:r>
            <a:r>
              <a:rPr lang="en-US" altLang="de-DE" sz="1400" b="1"/>
              <a:t>production orders</a:t>
            </a:r>
            <a:r>
              <a:rPr lang="en-US" altLang="de-DE" sz="1400"/>
              <a:t> (from the component </a:t>
            </a:r>
            <a:r>
              <a:rPr lang="en-US" altLang="de-DE" sz="1400" i="1"/>
              <a:t>PP Production Planning and Control</a:t>
            </a:r>
            <a:r>
              <a:rPr lang="en-US" altLang="de-DE" sz="1400"/>
              <a:t>).</a:t>
            </a:r>
          </a:p>
          <a:p>
            <a:pPr>
              <a:lnSpc>
                <a:spcPct val="90000"/>
              </a:lnSpc>
            </a:pPr>
            <a:r>
              <a:rPr lang="en-US" altLang="de-DE" sz="1400"/>
              <a:t>Requisitions are generated automatically from production orders if:</a:t>
            </a:r>
          </a:p>
          <a:p>
            <a:pPr>
              <a:lnSpc>
                <a:spcPct val="90000"/>
              </a:lnSpc>
            </a:pPr>
            <a:r>
              <a:rPr lang="en-US" altLang="de-DE" sz="1400"/>
              <a:t>They contain an external processing operation (e.g. subcontracting work). A precondition is that the control key for the operation allows or prescribes external processing.</a:t>
            </a:r>
          </a:p>
          <a:p>
            <a:pPr>
              <a:lnSpc>
                <a:spcPct val="90000"/>
              </a:lnSpc>
            </a:pPr>
            <a:r>
              <a:rPr lang="en-US" altLang="de-DE" sz="1400"/>
              <a:t>They contain non-stock components.</a:t>
            </a:r>
            <a:endParaRPr lang="de-DE" altLang="de-DE" sz="1400"/>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30</a:t>
            </a:fld>
            <a:endParaRPr lang="de-DE"/>
          </a:p>
        </p:txBody>
      </p:sp>
    </p:spTree>
    <p:extLst>
      <p:ext uri="{BB962C8B-B14F-4D97-AF65-F5344CB8AC3E}">
        <p14:creationId xmlns:p14="http://schemas.microsoft.com/office/powerpoint/2010/main" val="9168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a:t>An outline purchase agreement is a longer-term agreement between a purchasing organization and a vendor regarding the supply of materials or the performance of services within a certain period according to predefined terms and conditions. </a:t>
            </a:r>
          </a:p>
          <a:p>
            <a:r>
              <a:rPr lang="en-US" altLang="de-DE"/>
              <a:t>Agreements are subdivided into:</a:t>
            </a:r>
          </a:p>
          <a:p>
            <a:r>
              <a:rPr lang="en-US" altLang="de-DE"/>
              <a:t>- Contracts - Centrally agreed contracts ; Distributed contracts</a:t>
            </a:r>
          </a:p>
          <a:p>
            <a:pPr lvl="1"/>
            <a:r>
              <a:rPr lang="en-US" altLang="de-DE">
                <a:latin typeface="Arial" panose="020B0604020202020204" pitchFamily="34" charset="0"/>
              </a:rPr>
              <a:t>quantity, or value</a:t>
            </a:r>
          </a:p>
          <a:p>
            <a:pPr lvl="1"/>
            <a:r>
              <a:rPr lang="en-US" altLang="de-DE">
                <a:latin typeface="Arial" panose="020B0604020202020204" pitchFamily="34" charset="0"/>
              </a:rPr>
              <a:t>You can also set up corporate buying contracts with your vendors. These are valid for all plants and company codes within a client (see Centrally Agreed Contract).</a:t>
            </a:r>
          </a:p>
          <a:p>
            <a:pPr lvl="1"/>
            <a:r>
              <a:rPr lang="en-US" altLang="de-DE">
                <a:latin typeface="Arial" panose="020B0604020202020204" pitchFamily="34" charset="0"/>
              </a:rPr>
              <a:t>Over the contract validity period, certain quantities of the materials or services covered are released (called off) against the contract as and when required through the issue of purchase orders referencing the latter. Such purchase orders are thus termed "contract release orders" or simply "release orders". (Outside SAP, particularly in the UK; they may also be referred to as "call-off orders".)</a:t>
            </a:r>
          </a:p>
          <a:p>
            <a:r>
              <a:rPr lang="en-US" altLang="de-DE"/>
              <a:t>- Scheduling agreements - Scheduling agreement referencing a centrally agreed contract</a:t>
            </a:r>
          </a:p>
          <a:p>
            <a:pPr lvl="1"/>
            <a:r>
              <a:rPr lang="en-US" altLang="de-DE">
                <a:latin typeface="Arial" panose="020B0604020202020204" pitchFamily="34" charset="0"/>
              </a:rPr>
              <a:t>outline purchase agreement under which materials are procured on predetermined dates within a certain time period. </a:t>
            </a:r>
          </a:p>
          <a:p>
            <a:pPr lvl="1"/>
            <a:r>
              <a:rPr lang="en-US" altLang="de-DE">
                <a:latin typeface="Arial" panose="020B0604020202020204" pitchFamily="34" charset="0"/>
              </a:rPr>
              <a:t>Delivery of the total quantity of material specified in a scheduling agreement item is spread over a certain period in a delivery schedule, consisting of lines indicating the individual quantities with their corresponding planned delivery dates.</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35</a:t>
            </a:fld>
            <a:endParaRPr lang="de-DE"/>
          </a:p>
        </p:txBody>
      </p:sp>
    </p:spTree>
    <p:extLst>
      <p:ext uri="{BB962C8B-B14F-4D97-AF65-F5344CB8AC3E}">
        <p14:creationId xmlns:p14="http://schemas.microsoft.com/office/powerpoint/2010/main" val="833065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a:t>Thank</a:t>
            </a:r>
            <a:r>
              <a:rPr lang="en-US" sz="6000" baseline="0" noProof="0"/>
              <a:t> you</a:t>
            </a:r>
            <a:r>
              <a:rPr lang="en-US" sz="6000" noProof="0"/>
              <a:t>!</a:t>
            </a:r>
            <a:endParaRPr lang="en-US" sz="6000" kern="0" noProof="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a:solidFill>
                    <a:schemeClr val="tx1"/>
                  </a:solidFill>
                  <a:latin typeface="Arial"/>
                  <a:ea typeface="+mn-ea"/>
                  <a:cs typeface="+mn-cs"/>
                </a:rPr>
                <a:t>Teaching</a:t>
              </a:r>
              <a:r>
                <a:rPr lang="en-US" sz="1800" b="1" kern="1200" baseline="0" noProof="0">
                  <a:solidFill>
                    <a:schemeClr val="tx1"/>
                  </a:solidFill>
                  <a:latin typeface="Arial"/>
                  <a:ea typeface="+mn-ea"/>
                  <a:cs typeface="+mn-cs"/>
                </a:rPr>
                <a:t> </a:t>
              </a:r>
              <a:r>
                <a:rPr lang="en-US" sz="1800" b="1" kern="1200" noProof="0">
                  <a:solidFill>
                    <a:schemeClr val="tx1"/>
                  </a:solidFill>
                  <a:latin typeface="Arial"/>
                  <a:ea typeface="+mn-ea"/>
                  <a:cs typeface="+mn-cs"/>
                </a:rPr>
                <a:t>material </a:t>
              </a:r>
              <a:r>
                <a:rPr lang="en-US" sz="1800" b="1" kern="1200" baseline="0" noProof="0">
                  <a:solidFill>
                    <a:schemeClr val="tx1"/>
                  </a:solidFill>
                  <a:latin typeface="Arial"/>
                  <a:ea typeface="+mn-ea"/>
                  <a:cs typeface="+mn-cs"/>
                </a:rPr>
                <a:t>- Version</a:t>
              </a:r>
              <a:endParaRPr lang="en-US" sz="1200" b="1" kern="1200" noProof="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Arial"/>
                <a:ea typeface="+mn-ea"/>
                <a:cs typeface="+mn-cs"/>
              </a:rPr>
              <a:t>Prerequisites</a:t>
            </a:r>
            <a:endParaRPr lang="de-DE" sz="1800" b="0" kern="1200" baseline="0" noProof="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428461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a:solidFill>
                  <a:schemeClr val="tx1"/>
                </a:solidFill>
                <a:ea typeface="Arial Unicode MS" pitchFamily="34" charset="-128"/>
                <a:cs typeface="Arial Unicode MS" pitchFamily="34" charset="-128"/>
              </a:rPr>
              <a:t>Use this title slide only with an</a:t>
            </a:r>
            <a:r>
              <a:rPr lang="en-US" sz="1800" kern="0" baseline="0">
                <a:solidFill>
                  <a:schemeClr val="tx1"/>
                </a:solidFill>
                <a:ea typeface="Arial Unicode MS" pitchFamily="34" charset="-128"/>
                <a:cs typeface="Arial Unicode MS" pitchFamily="34" charset="-128"/>
              </a:rPr>
              <a:t> image</a:t>
            </a:r>
            <a:endParaRPr lang="en-US" sz="1800" ker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Curriculum</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Curriculum </a:t>
              </a:r>
              <a:r>
                <a:rPr lang="en-US" sz="1800" b="1" baseline="0" noProof="0">
                  <a:solidFill>
                    <a:schemeClr val="tx1"/>
                  </a:solidFill>
                  <a:latin typeface="+mj-lt"/>
                </a:rPr>
                <a:t>Version</a:t>
              </a:r>
              <a:endParaRPr lang="en-US" sz="1200" b="1" noProof="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Module</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Authors</a:t>
              </a:r>
              <a:endParaRPr lang="en-US" sz="1200" b="1" noProof="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a:solidFill>
                    <a:schemeClr val="tx1"/>
                  </a:solidFill>
                  <a:latin typeface="+mj-lt"/>
                </a:rPr>
                <a:t>Target Audience</a:t>
              </a:r>
              <a:endParaRPr lang="en-US" sz="1200" b="1" noProof="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a:solidFill>
                  <a:schemeClr val="accent2"/>
                </a:solidFill>
                <a:latin typeface="+mj-lt"/>
                <a:ea typeface="Arial Unicode MS" pitchFamily="34" charset="-128"/>
                <a:cs typeface="Arial Unicode MS" pitchFamily="34" charset="-128"/>
              </a:rPr>
              <a:t>Module</a:t>
            </a:r>
            <a:r>
              <a:rPr lang="en-US" sz="2400" b="1" kern="0" baseline="0" noProof="0">
                <a:solidFill>
                  <a:schemeClr val="accent2"/>
                </a:solidFill>
                <a:latin typeface="+mj-lt"/>
                <a:ea typeface="Arial Unicode MS" pitchFamily="34" charset="-128"/>
                <a:cs typeface="Arial Unicode MS" pitchFamily="34" charset="-128"/>
              </a:rPr>
              <a:t> Information</a:t>
            </a:r>
            <a:endParaRPr lang="en-US" sz="2400" b="1" kern="0" noProof="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a:solidFill>
                  <a:srgbClr val="FFFFFF"/>
                </a:solidFill>
              </a:rPr>
              <a:t>© 2017 SAP</a:t>
            </a:r>
            <a:r>
              <a:rPr lang="en-US" sz="900" baseline="0">
                <a:solidFill>
                  <a:srgbClr val="FFFFFF"/>
                </a:solidFill>
              </a:rPr>
              <a:t> SE / SAP UCC Magdeburg</a:t>
            </a:r>
            <a:r>
              <a:rPr lang="en-US" sz="90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‹Nr.›</a:t>
            </a:fld>
            <a:endParaRPr lang="en-US" sz="900" noProof="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gif"/><Relationship Id="rId4" Type="http://schemas.openxmlformats.org/officeDocument/2006/relationships/image" Target="../media/image28.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2.wmf"/><Relationship Id="rId4" Type="http://schemas.openxmlformats.org/officeDocument/2006/relationships/image" Target="../media/image3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Materials Management (MM)</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247806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10553384" cy="2157352"/>
          </a:xfrm>
        </p:spPr>
        <p:txBody>
          <a:bodyPr/>
          <a:lstStyle/>
          <a:p>
            <a:r>
              <a:rPr lang="en-US" dirty="0"/>
              <a:t>There are redundant object models in the traditional ERP system where the vendor master and customer master is used.</a:t>
            </a:r>
          </a:p>
          <a:p>
            <a:pPr lvl="1"/>
            <a:r>
              <a:rPr lang="en-US" dirty="0"/>
              <a:t>The (mandatory) target in SAP S/4HANA </a:t>
            </a:r>
            <a:r>
              <a:rPr lang="en-US" dirty="0" smtClean="0"/>
              <a:t>are </a:t>
            </a:r>
            <a:r>
              <a:rPr lang="en-US" dirty="0"/>
              <a:t>the Business Partner approach.</a:t>
            </a:r>
            <a:endParaRPr lang="de-DE" dirty="0"/>
          </a:p>
          <a:p>
            <a:r>
              <a:rPr lang="en-US" dirty="0"/>
              <a:t>Business partners can be categorized as a person, group, or organization as follows:</a:t>
            </a:r>
            <a:endParaRPr lang="de-DE" dirty="0"/>
          </a:p>
          <a:p>
            <a:pPr lvl="1"/>
            <a:r>
              <a:rPr lang="en-US" dirty="0"/>
              <a:t>An organization represents units such as a company (for example, a legal person), parts of a legal entity (for example, a department), or an association. Organization is an umbrella term to map every kind of situation in the day-to-day business activities. </a:t>
            </a:r>
            <a:endParaRPr lang="de-DE" dirty="0"/>
          </a:p>
          <a:p>
            <a:pPr lvl="1"/>
            <a:r>
              <a:rPr lang="en-US" dirty="0"/>
              <a:t>A group represents a shared living arrangement, a married couple, or an executive board.</a:t>
            </a:r>
            <a:endParaRPr lang="de-DE" dirty="0"/>
          </a:p>
          <a:p>
            <a:endParaRPr lang="de-DE" dirty="0"/>
          </a:p>
        </p:txBody>
      </p:sp>
      <p:sp>
        <p:nvSpPr>
          <p:cNvPr id="3" name="Titel 2"/>
          <p:cNvSpPr>
            <a:spLocks noGrp="1"/>
          </p:cNvSpPr>
          <p:nvPr>
            <p:ph type="title"/>
          </p:nvPr>
        </p:nvSpPr>
        <p:spPr/>
        <p:txBody>
          <a:bodyPr/>
          <a:lstStyle/>
          <a:p>
            <a:r>
              <a:rPr lang="de-DE" err="1"/>
              <a:t>Innovations</a:t>
            </a:r>
            <a:r>
              <a:rPr lang="de-DE"/>
              <a:t> in SAP S/4HANA</a:t>
            </a:r>
            <a:br>
              <a:rPr lang="de-DE"/>
            </a:br>
            <a:r>
              <a:rPr lang="de-DE" sz="2400"/>
              <a:t>Business Partner</a:t>
            </a:r>
            <a:endParaRPr lang="de-DE"/>
          </a:p>
        </p:txBody>
      </p:sp>
    </p:spTree>
    <p:extLst>
      <p:ext uri="{BB962C8B-B14F-4D97-AF65-F5344CB8AC3E}">
        <p14:creationId xmlns:p14="http://schemas.microsoft.com/office/powerpoint/2010/main" val="100747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SAP S/4HANA</a:t>
            </a:r>
          </a:p>
        </p:txBody>
      </p:sp>
      <p:sp>
        <p:nvSpPr>
          <p:cNvPr id="5" name="Inhaltsplatzhalter 4"/>
          <p:cNvSpPr>
            <a:spLocks noGrp="1"/>
          </p:cNvSpPr>
          <p:nvPr>
            <p:ph idx="1"/>
          </p:nvPr>
        </p:nvSpPr>
        <p:spPr>
          <a:xfrm>
            <a:off x="324000" y="1691079"/>
            <a:ext cx="11545200" cy="2239237"/>
          </a:xfrm>
        </p:spPr>
        <p:txBody>
          <a:bodyPr/>
          <a:lstStyle/>
          <a:p>
            <a:r>
              <a:rPr lang="en-US"/>
              <a:t>The maximum length of the material field (material number) has been extended from 18 to 40 characters</a:t>
            </a:r>
            <a:endParaRPr lang="de-DE"/>
          </a:p>
          <a:p>
            <a:endParaRPr lang="de-DE"/>
          </a:p>
        </p:txBody>
      </p:sp>
      <p:sp>
        <p:nvSpPr>
          <p:cNvPr id="8" name="Pfeil nach rechts 7"/>
          <p:cNvSpPr/>
          <p:nvPr/>
        </p:nvSpPr>
        <p:spPr bwMode="gray">
          <a:xfrm>
            <a:off x="3220412" y="2564015"/>
            <a:ext cx="1203158" cy="77661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Inhaltsplatzhalter 4"/>
          <p:cNvSpPr txBox="1">
            <a:spLocks/>
          </p:cNvSpPr>
          <p:nvPr/>
        </p:nvSpPr>
        <p:spPr bwMode="gray">
          <a:xfrm>
            <a:off x="324000" y="4073331"/>
            <a:ext cx="11545200" cy="2239237"/>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de-DE" dirty="0" err="1"/>
              <a:t>Simplifications</a:t>
            </a:r>
            <a:r>
              <a:rPr lang="de-DE" dirty="0"/>
              <a:t> in </a:t>
            </a:r>
            <a:r>
              <a:rPr lang="de-DE" dirty="0" err="1"/>
              <a:t>transactions</a:t>
            </a:r>
            <a:r>
              <a:rPr lang="de-DE" dirty="0"/>
              <a:t> </a:t>
            </a:r>
            <a:r>
              <a:rPr lang="de-DE" dirty="0" smtClean="0"/>
              <a:t>MM01/02/03</a:t>
            </a:r>
            <a:endParaRPr lang="de-DE" dirty="0"/>
          </a:p>
          <a:p>
            <a:pPr marL="501750" lvl="1" indent="-285750"/>
            <a:r>
              <a:rPr lang="en-US" dirty="0"/>
              <a:t>Relevant views are displayed only for material </a:t>
            </a:r>
          </a:p>
          <a:p>
            <a:pPr marL="216000" lvl="1" indent="0">
              <a:buNone/>
            </a:pPr>
            <a:r>
              <a:rPr lang="en-US" dirty="0"/>
              <a:t>   type, e.g. Material type SERV (Service </a:t>
            </a:r>
            <a:r>
              <a:rPr lang="en-US" dirty="0" smtClean="0"/>
              <a:t>material)</a:t>
            </a:r>
          </a:p>
          <a:p>
            <a:pPr marL="216000" lvl="1" indent="0">
              <a:buNone/>
            </a:pPr>
            <a:r>
              <a:rPr lang="en-US" dirty="0" smtClean="0">
                <a:sym typeface="Wingdings" panose="05000000000000000000" pitchFamily="2" charset="2"/>
              </a:rPr>
              <a:t> New </a:t>
            </a:r>
            <a:r>
              <a:rPr lang="en-US" dirty="0" smtClean="0"/>
              <a:t>product </a:t>
            </a:r>
            <a:r>
              <a:rPr lang="en-US" dirty="0"/>
              <a:t>type </a:t>
            </a:r>
            <a:r>
              <a:rPr lang="en-US" dirty="0" smtClean="0"/>
              <a:t>group </a:t>
            </a:r>
            <a:r>
              <a:rPr lang="en-US" dirty="0"/>
              <a:t>that relates to </a:t>
            </a:r>
            <a:r>
              <a:rPr lang="en-US" dirty="0" smtClean="0"/>
              <a:t>services</a:t>
            </a:r>
            <a:br>
              <a:rPr lang="en-US" dirty="0" smtClean="0"/>
            </a:br>
            <a:endParaRPr lang="en-US" dirty="0"/>
          </a:p>
        </p:txBody>
      </p:sp>
      <p:sp>
        <p:nvSpPr>
          <p:cNvPr id="10" name="Pfeil nach rechts 9"/>
          <p:cNvSpPr/>
          <p:nvPr/>
        </p:nvSpPr>
        <p:spPr bwMode="gray">
          <a:xfrm>
            <a:off x="7951570" y="4804641"/>
            <a:ext cx="1203158" cy="77661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stretch>
            <a:fillRect/>
          </a:stretch>
        </p:blipFill>
        <p:spPr>
          <a:xfrm>
            <a:off x="4877778" y="2102667"/>
            <a:ext cx="3990535" cy="1577937"/>
          </a:xfrm>
          <a:prstGeom prst="rect">
            <a:avLst/>
          </a:prstGeom>
        </p:spPr>
      </p:pic>
      <p:pic>
        <p:nvPicPr>
          <p:cNvPr id="12" name="Grafik 11"/>
          <p:cNvPicPr>
            <a:picLocks noChangeAspect="1"/>
          </p:cNvPicPr>
          <p:nvPr/>
        </p:nvPicPr>
        <p:blipFill>
          <a:blip r:embed="rId4"/>
          <a:stretch>
            <a:fillRect/>
          </a:stretch>
        </p:blipFill>
        <p:spPr>
          <a:xfrm>
            <a:off x="5116398" y="3911467"/>
            <a:ext cx="2891278" cy="2401101"/>
          </a:xfrm>
          <a:prstGeom prst="rect">
            <a:avLst/>
          </a:prstGeom>
        </p:spPr>
      </p:pic>
      <p:pic>
        <p:nvPicPr>
          <p:cNvPr id="13" name="Grafik 12"/>
          <p:cNvPicPr>
            <a:picLocks noChangeAspect="1"/>
          </p:cNvPicPr>
          <p:nvPr/>
        </p:nvPicPr>
        <p:blipFill>
          <a:blip r:embed="rId5"/>
          <a:stretch>
            <a:fillRect/>
          </a:stretch>
        </p:blipFill>
        <p:spPr>
          <a:xfrm>
            <a:off x="9154728" y="3961581"/>
            <a:ext cx="2821185" cy="2350987"/>
          </a:xfrm>
          <a:prstGeom prst="rect">
            <a:avLst/>
          </a:prstGeom>
        </p:spPr>
      </p:pic>
      <p:pic>
        <p:nvPicPr>
          <p:cNvPr id="14" name="Grafik 13"/>
          <p:cNvPicPr>
            <a:picLocks noChangeAspect="1"/>
          </p:cNvPicPr>
          <p:nvPr/>
        </p:nvPicPr>
        <p:blipFill>
          <a:blip r:embed="rId6"/>
          <a:stretch>
            <a:fillRect/>
          </a:stretch>
        </p:blipFill>
        <p:spPr>
          <a:xfrm>
            <a:off x="488197" y="2102668"/>
            <a:ext cx="2655503" cy="1496424"/>
          </a:xfrm>
          <a:prstGeom prst="rect">
            <a:avLst/>
          </a:prstGeom>
        </p:spPr>
      </p:pic>
    </p:spTree>
    <p:extLst>
      <p:ext uri="{BB962C8B-B14F-4D97-AF65-F5344CB8AC3E}">
        <p14:creationId xmlns:p14="http://schemas.microsoft.com/office/powerpoint/2010/main" val="182869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SAP S/4HANA</a:t>
            </a:r>
          </a:p>
        </p:txBody>
      </p:sp>
      <p:sp>
        <p:nvSpPr>
          <p:cNvPr id="5" name="Inhaltsplatzhalter 4"/>
          <p:cNvSpPr>
            <a:spLocks noGrp="1"/>
          </p:cNvSpPr>
          <p:nvPr>
            <p:ph idx="1"/>
          </p:nvPr>
        </p:nvSpPr>
        <p:spPr>
          <a:xfrm>
            <a:off x="324000" y="1691080"/>
            <a:ext cx="11545200" cy="1608534"/>
          </a:xfrm>
        </p:spPr>
        <p:txBody>
          <a:bodyPr/>
          <a:lstStyle/>
          <a:p>
            <a:r>
              <a:rPr lang="en-US"/>
              <a:t>Data model has been changed significantly</a:t>
            </a:r>
          </a:p>
          <a:p>
            <a:pPr lvl="1"/>
            <a:r>
              <a:rPr lang="en-US"/>
              <a:t>the new </a:t>
            </a:r>
            <a:r>
              <a:rPr lang="en-US" err="1"/>
              <a:t>denormalized</a:t>
            </a:r>
            <a:r>
              <a:rPr lang="en-US"/>
              <a:t> table, MATDOC, has been introduced which contains the former header and item data of a material document as well as a lot of further attributes.</a:t>
            </a:r>
          </a:p>
          <a:p>
            <a:pPr lvl="1"/>
            <a:r>
              <a:rPr lang="en-US"/>
              <a:t>Material document data will be stored in MATDOC only and no longer in MKPF and MSEG.</a:t>
            </a:r>
          </a:p>
          <a:p>
            <a:pPr lvl="1"/>
            <a:r>
              <a:rPr lang="en-US"/>
              <a:t>Actual stock quantity data will be calculated on-the-fly from the new material document table MATDOC</a:t>
            </a:r>
          </a:p>
          <a:p>
            <a:pPr lvl="2"/>
            <a:r>
              <a:rPr lang="en-US"/>
              <a:t>With the new MM-IM data model, the system works on database level in an INSERT only mode without DB locks.</a:t>
            </a:r>
            <a:endParaRPr lang="de-DE" sz="2050"/>
          </a:p>
          <a:p>
            <a:pPr lvl="1"/>
            <a:endParaRPr lang="de-DE"/>
          </a:p>
        </p:txBody>
      </p:sp>
      <p:sp>
        <p:nvSpPr>
          <p:cNvPr id="9" name="Inhaltsplatzhalter 4"/>
          <p:cNvSpPr txBox="1">
            <a:spLocks/>
          </p:cNvSpPr>
          <p:nvPr/>
        </p:nvSpPr>
        <p:spPr bwMode="gray">
          <a:xfrm>
            <a:off x="324000" y="3585896"/>
            <a:ext cx="11545200" cy="2239237"/>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Obligatory to use the Material Ledger </a:t>
            </a:r>
          </a:p>
          <a:p>
            <a:pPr lvl="1"/>
            <a:r>
              <a:rPr lang="en-US" dirty="0"/>
              <a:t>This simplification makes it obligatory to use the Material Ledger in all SAP S/4HANA systems.</a:t>
            </a:r>
            <a:r>
              <a:rPr lang="en-US" sz="2600" dirty="0"/>
              <a:t> </a:t>
            </a:r>
            <a:endParaRPr lang="de-DE" sz="2600" dirty="0"/>
          </a:p>
          <a:p>
            <a:pPr lvl="1"/>
            <a:r>
              <a:rPr lang="en-US" dirty="0"/>
              <a:t>Material Ledger, as the inventory </a:t>
            </a:r>
            <a:r>
              <a:rPr lang="en-US" dirty="0" err="1"/>
              <a:t>subledger</a:t>
            </a:r>
            <a:r>
              <a:rPr lang="en-US" dirty="0"/>
              <a:t>, valuates material inventories in multiple currencies and GAAPs in </a:t>
            </a:r>
            <a:r>
              <a:rPr lang="en-US" dirty="0" smtClean="0"/>
              <a:t>parallel</a:t>
            </a:r>
            <a:endParaRPr lang="en-US" dirty="0"/>
          </a:p>
          <a:p>
            <a:pPr lvl="1"/>
            <a:r>
              <a:rPr lang="en-US" dirty="0"/>
              <a:t>In addition, Material Ledger is a base prerequisite for the use of Actual Costing.</a:t>
            </a:r>
            <a:r>
              <a:rPr lang="en-US" sz="2600" dirty="0"/>
              <a:t> </a:t>
            </a:r>
            <a:endParaRPr lang="de-DE" sz="2600" dirty="0"/>
          </a:p>
          <a:p>
            <a:pPr lvl="1"/>
            <a:r>
              <a:rPr lang="en-US" dirty="0"/>
              <a:t>tables need to be updated less often, which leads to a higher throughput due to fewer database locks.</a:t>
            </a:r>
          </a:p>
          <a:p>
            <a:pPr lvl="1"/>
            <a:r>
              <a:rPr lang="en-US" dirty="0"/>
              <a:t>In MM02 and MR21, material prices can now be maintained in multiple currencies. </a:t>
            </a:r>
          </a:p>
          <a:p>
            <a:pPr lvl="1"/>
            <a:r>
              <a:rPr lang="en-US" dirty="0"/>
              <a:t>The inventory account balances are calculated separately for each currency and result, therefore, in a cleaner and more consistent valuation in currencies other than the local currency.</a:t>
            </a:r>
            <a:endParaRPr lang="de-DE" dirty="0"/>
          </a:p>
          <a:p>
            <a:endParaRPr lang="de-DE" sz="2400" dirty="0"/>
          </a:p>
          <a:p>
            <a:pPr lvl="1"/>
            <a:endParaRPr lang="de-DE" dirty="0"/>
          </a:p>
        </p:txBody>
      </p:sp>
      <p:sp>
        <p:nvSpPr>
          <p:cNvPr id="12" name="Pfeil nach rechts 11"/>
          <p:cNvSpPr/>
          <p:nvPr/>
        </p:nvSpPr>
        <p:spPr bwMode="gray">
          <a:xfrm>
            <a:off x="565032" y="3096982"/>
            <a:ext cx="183993" cy="202631"/>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65446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SAP S/4HANA</a:t>
            </a:r>
          </a:p>
        </p:txBody>
      </p:sp>
      <p:sp>
        <p:nvSpPr>
          <p:cNvPr id="5" name="Inhaltsplatzhalter 4"/>
          <p:cNvSpPr>
            <a:spLocks noGrp="1"/>
          </p:cNvSpPr>
          <p:nvPr>
            <p:ph idx="1"/>
          </p:nvPr>
        </p:nvSpPr>
        <p:spPr>
          <a:xfrm>
            <a:off x="324000" y="1691079"/>
            <a:ext cx="11545200" cy="1629637"/>
          </a:xfrm>
        </p:spPr>
        <p:txBody>
          <a:bodyPr/>
          <a:lstStyle/>
          <a:p>
            <a:pPr marL="285750" indent="-285750"/>
            <a:r>
              <a:rPr lang="de-DE" dirty="0"/>
              <a:t>Simplification </a:t>
            </a:r>
            <a:r>
              <a:rPr lang="de-DE" dirty="0" err="1"/>
              <a:t>of</a:t>
            </a:r>
            <a:r>
              <a:rPr lang="de-DE" dirty="0"/>
              <a:t> </a:t>
            </a:r>
            <a:r>
              <a:rPr lang="de-DE" dirty="0" err="1"/>
              <a:t>the</a:t>
            </a:r>
            <a:r>
              <a:rPr lang="de-DE" dirty="0"/>
              <a:t> Request </a:t>
            </a:r>
            <a:r>
              <a:rPr lang="de-DE" dirty="0" err="1"/>
              <a:t>for</a:t>
            </a:r>
            <a:r>
              <a:rPr lang="de-DE" dirty="0"/>
              <a:t> Quote transaction</a:t>
            </a:r>
          </a:p>
          <a:p>
            <a:pPr marL="285750" indent="-285750"/>
            <a:r>
              <a:rPr lang="de-DE" dirty="0"/>
              <a:t>So </a:t>
            </a:r>
            <a:r>
              <a:rPr lang="de-DE" dirty="0" err="1"/>
              <a:t>far</a:t>
            </a:r>
            <a:r>
              <a:rPr lang="de-DE" dirty="0"/>
              <a:t> </a:t>
            </a:r>
            <a:r>
              <a:rPr lang="de-DE" dirty="0" err="1"/>
              <a:t>supplier</a:t>
            </a:r>
            <a:r>
              <a:rPr lang="de-DE" dirty="0"/>
              <a:t> </a:t>
            </a:r>
            <a:r>
              <a:rPr lang="de-DE" dirty="0" err="1"/>
              <a:t>field</a:t>
            </a:r>
            <a:r>
              <a:rPr lang="de-DE" dirty="0"/>
              <a:t> </a:t>
            </a:r>
            <a:r>
              <a:rPr lang="de-DE" dirty="0" err="1"/>
              <a:t>is</a:t>
            </a:r>
            <a:r>
              <a:rPr lang="de-DE" dirty="0"/>
              <a:t> </a:t>
            </a:r>
            <a:r>
              <a:rPr lang="de-DE" dirty="0" err="1"/>
              <a:t>mandatory</a:t>
            </a:r>
            <a:endParaRPr lang="de-DE" dirty="0"/>
          </a:p>
          <a:p>
            <a:pPr marL="501750" lvl="1" indent="-285750"/>
            <a:r>
              <a:rPr lang="en-US" dirty="0"/>
              <a:t>Only one supplier offer per request could be maintained</a:t>
            </a:r>
          </a:p>
          <a:p>
            <a:pPr marL="501750" lvl="1" indent="-285750"/>
            <a:r>
              <a:rPr lang="de-DE" dirty="0"/>
              <a:t>	</a:t>
            </a:r>
            <a:r>
              <a:rPr lang="de-DE" sz="1600" dirty="0" err="1"/>
              <a:t>Now</a:t>
            </a:r>
            <a:r>
              <a:rPr lang="de-DE" sz="1600" dirty="0"/>
              <a:t> </a:t>
            </a:r>
            <a:r>
              <a:rPr lang="de-DE" sz="1600" dirty="0" err="1"/>
              <a:t>you</a:t>
            </a:r>
            <a:r>
              <a:rPr lang="de-DE" sz="1600" dirty="0"/>
              <a:t> </a:t>
            </a:r>
            <a:r>
              <a:rPr lang="de-DE" sz="1600" dirty="0" err="1"/>
              <a:t>can</a:t>
            </a:r>
            <a:r>
              <a:rPr lang="de-DE" sz="1600" dirty="0"/>
              <a:t> send </a:t>
            </a:r>
            <a:r>
              <a:rPr lang="de-DE" u="sng" dirty="0" err="1"/>
              <a:t>one</a:t>
            </a:r>
            <a:r>
              <a:rPr lang="de-DE" sz="1600" dirty="0"/>
              <a:t> RFQ via Fiori App </a:t>
            </a:r>
            <a:r>
              <a:rPr lang="de-DE" sz="1600" dirty="0" err="1"/>
              <a:t>to</a:t>
            </a:r>
            <a:r>
              <a:rPr lang="de-DE" sz="1600" dirty="0"/>
              <a:t> different </a:t>
            </a:r>
            <a:r>
              <a:rPr lang="de-DE" sz="1600" dirty="0" err="1"/>
              <a:t>suppliers</a:t>
            </a:r>
            <a:endParaRPr lang="de-DE" sz="1600" dirty="0"/>
          </a:p>
          <a:p>
            <a:pPr marL="0" indent="0">
              <a:buNone/>
            </a:pPr>
            <a:endParaRPr lang="de-DE" sz="1600" dirty="0"/>
          </a:p>
          <a:p>
            <a:pPr marL="501750" lvl="1" indent="-285750"/>
            <a:endParaRPr lang="de-DE" dirty="0"/>
          </a:p>
        </p:txBody>
      </p:sp>
      <p:sp>
        <p:nvSpPr>
          <p:cNvPr id="9" name="Inhaltsplatzhalter 4"/>
          <p:cNvSpPr txBox="1">
            <a:spLocks/>
          </p:cNvSpPr>
          <p:nvPr/>
        </p:nvSpPr>
        <p:spPr bwMode="gray">
          <a:xfrm>
            <a:off x="324000" y="4073331"/>
            <a:ext cx="11545200" cy="2239237"/>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de-DE"/>
              <a:t>Output Management in S/4HANA </a:t>
            </a:r>
            <a:r>
              <a:rPr lang="de-DE" err="1"/>
              <a:t>is</a:t>
            </a:r>
            <a:r>
              <a:rPr lang="de-DE"/>
              <a:t> </a:t>
            </a:r>
            <a:r>
              <a:rPr lang="de-DE" err="1"/>
              <a:t>based</a:t>
            </a:r>
            <a:r>
              <a:rPr lang="de-DE"/>
              <a:t> </a:t>
            </a:r>
            <a:r>
              <a:rPr lang="de-DE" err="1"/>
              <a:t>solely</a:t>
            </a:r>
            <a:r>
              <a:rPr lang="de-DE"/>
              <a:t> on Adobe </a:t>
            </a:r>
            <a:r>
              <a:rPr lang="de-DE" err="1"/>
              <a:t>Document</a:t>
            </a:r>
            <a:r>
              <a:rPr lang="de-DE"/>
              <a:t> Server </a:t>
            </a:r>
            <a:r>
              <a:rPr lang="de-DE" err="1"/>
              <a:t>and</a:t>
            </a:r>
            <a:r>
              <a:rPr lang="de-DE"/>
              <a:t> Adobe Forms</a:t>
            </a:r>
          </a:p>
          <a:p>
            <a:pPr marL="501750" lvl="1" indent="-285750"/>
            <a:r>
              <a:rPr lang="en-US"/>
              <a:t>NAST (message control) is not supported any further</a:t>
            </a:r>
          </a:p>
          <a:p>
            <a:pPr marL="501750" lvl="1" indent="-285750"/>
            <a:r>
              <a:rPr lang="en-US" i="1" err="1"/>
              <a:t>BRFplus</a:t>
            </a:r>
            <a:r>
              <a:rPr lang="en-US"/>
              <a:t> (Business Rule Framework plus) is the new standard</a:t>
            </a:r>
          </a:p>
          <a:p>
            <a:pPr marL="501750" lvl="1" indent="-285750"/>
            <a:r>
              <a:rPr lang="de-DE"/>
              <a:t>Intrasystem, </a:t>
            </a:r>
            <a:r>
              <a:rPr lang="de-DE" err="1"/>
              <a:t>can</a:t>
            </a:r>
            <a:r>
              <a:rPr lang="de-DE"/>
              <a:t> </a:t>
            </a:r>
            <a:r>
              <a:rPr lang="de-DE" err="1"/>
              <a:t>be</a:t>
            </a:r>
            <a:r>
              <a:rPr lang="de-DE"/>
              <a:t> </a:t>
            </a:r>
            <a:r>
              <a:rPr lang="de-DE" err="1"/>
              <a:t>used</a:t>
            </a:r>
            <a:r>
              <a:rPr lang="de-DE"/>
              <a:t> </a:t>
            </a:r>
            <a:r>
              <a:rPr lang="de-DE" err="1"/>
              <a:t>by</a:t>
            </a:r>
            <a:r>
              <a:rPr lang="de-DE"/>
              <a:t> all SAP </a:t>
            </a:r>
            <a:r>
              <a:rPr lang="de-DE" err="1"/>
              <a:t>applications</a:t>
            </a:r>
            <a:r>
              <a:rPr lang="de-DE"/>
              <a:t> </a:t>
            </a:r>
            <a:r>
              <a:rPr lang="de-DE" err="1"/>
              <a:t>that</a:t>
            </a:r>
            <a:r>
              <a:rPr lang="de-DE"/>
              <a:t> </a:t>
            </a:r>
            <a:r>
              <a:rPr lang="de-DE" err="1"/>
              <a:t>are</a:t>
            </a:r>
            <a:endParaRPr lang="de-DE"/>
          </a:p>
          <a:p>
            <a:pPr marL="216000" lvl="1" indent="0">
              <a:buNone/>
            </a:pPr>
            <a:r>
              <a:rPr lang="de-DE"/>
              <a:t>     </a:t>
            </a:r>
            <a:r>
              <a:rPr lang="de-DE" err="1"/>
              <a:t>based</a:t>
            </a:r>
            <a:r>
              <a:rPr lang="de-DE"/>
              <a:t> on </a:t>
            </a:r>
            <a:r>
              <a:rPr lang="de-DE" err="1"/>
              <a:t>SAPNetWeaver</a:t>
            </a:r>
            <a:endParaRPr lang="de-DE"/>
          </a:p>
          <a:p>
            <a:pPr marL="501750" lvl="1" indent="-285750"/>
            <a:r>
              <a:rPr lang="en-US"/>
              <a:t>Also generate web services that can be offered in </a:t>
            </a:r>
          </a:p>
          <a:p>
            <a:pPr marL="216000" lvl="1" indent="0">
              <a:buNone/>
            </a:pPr>
            <a:r>
              <a:rPr lang="en-US"/>
              <a:t>     SOA principle in system landscape, regardless of the </a:t>
            </a:r>
          </a:p>
          <a:p>
            <a:pPr marL="216000" lvl="1" indent="0">
              <a:buNone/>
            </a:pPr>
            <a:r>
              <a:rPr lang="en-US"/>
              <a:t>     software platform</a:t>
            </a:r>
          </a:p>
          <a:p>
            <a:pPr marL="216000" lvl="1" indent="0">
              <a:buNone/>
            </a:pPr>
            <a:endParaRPr lang="en-US"/>
          </a:p>
        </p:txBody>
      </p:sp>
      <p:sp>
        <p:nvSpPr>
          <p:cNvPr id="11" name="Pfeil nach rechts 10"/>
          <p:cNvSpPr/>
          <p:nvPr/>
        </p:nvSpPr>
        <p:spPr bwMode="gray">
          <a:xfrm>
            <a:off x="834190" y="2541919"/>
            <a:ext cx="477212" cy="243353"/>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050" name="Picture 2" descr="https://support.sap.com/content/dam/ProductFeatures/Assets/00010/6CAE8B26E4CB1EE69891AFB43C027196/Screenshots/Screenshot_Manage_R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011" y="1285291"/>
            <a:ext cx="3415730" cy="2826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RFpl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502" y="4405596"/>
            <a:ext cx="2316438" cy="2024914"/>
          </a:xfrm>
          <a:prstGeom prst="rect">
            <a:avLst/>
          </a:prstGeom>
          <a:noFill/>
          <a:extLst>
            <a:ext uri="{909E8E84-426E-40DD-AFC4-6F175D3DCCD1}">
              <a14:hiddenFill xmlns:a14="http://schemas.microsoft.com/office/drawing/2010/main">
                <a:solidFill>
                  <a:srgbClr val="FFFFFF"/>
                </a:solidFill>
              </a14:hiddenFill>
            </a:ext>
          </a:extLst>
        </p:spPr>
      </p:pic>
      <p:sp>
        <p:nvSpPr>
          <p:cNvPr id="14" name="Pfeil nach rechts 13"/>
          <p:cNvSpPr/>
          <p:nvPr/>
        </p:nvSpPr>
        <p:spPr bwMode="gray">
          <a:xfrm>
            <a:off x="8447435" y="5189651"/>
            <a:ext cx="672807" cy="425085"/>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3" name="Grafik 2"/>
          <p:cNvPicPr>
            <a:picLocks noChangeAspect="1"/>
          </p:cNvPicPr>
          <p:nvPr/>
        </p:nvPicPr>
        <p:blipFill>
          <a:blip r:embed="rId4"/>
          <a:stretch>
            <a:fillRect/>
          </a:stretch>
        </p:blipFill>
        <p:spPr>
          <a:xfrm>
            <a:off x="6700579" y="4405596"/>
            <a:ext cx="1530596" cy="1906972"/>
          </a:xfrm>
          <a:prstGeom prst="rect">
            <a:avLst/>
          </a:prstGeom>
        </p:spPr>
      </p:pic>
    </p:spTree>
    <p:extLst>
      <p:ext uri="{BB962C8B-B14F-4D97-AF65-F5344CB8AC3E}">
        <p14:creationId xmlns:p14="http://schemas.microsoft.com/office/powerpoint/2010/main" val="350784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4000" y="324075"/>
            <a:ext cx="11545200" cy="756175"/>
          </a:xfrm>
        </p:spPr>
        <p:txBody>
          <a:bodyPr/>
          <a:lstStyle/>
          <a:p>
            <a:r>
              <a:rPr lang="de-DE" err="1"/>
              <a:t>Innovations</a:t>
            </a:r>
            <a:r>
              <a:rPr lang="de-DE"/>
              <a:t> in SAP S/4HANA</a:t>
            </a:r>
          </a:p>
        </p:txBody>
      </p:sp>
      <p:sp>
        <p:nvSpPr>
          <p:cNvPr id="5" name="Inhaltsplatzhalter 4"/>
          <p:cNvSpPr>
            <a:spLocks noGrp="1"/>
          </p:cNvSpPr>
          <p:nvPr>
            <p:ph idx="1"/>
          </p:nvPr>
        </p:nvSpPr>
        <p:spPr>
          <a:xfrm>
            <a:off x="324000" y="1691079"/>
            <a:ext cx="11545200" cy="1629637"/>
          </a:xfrm>
        </p:spPr>
        <p:txBody>
          <a:bodyPr/>
          <a:lstStyle/>
          <a:p>
            <a:pPr marL="285750" indent="-285750"/>
            <a:r>
              <a:rPr lang="de-DE" dirty="0"/>
              <a:t>Cloud Integration: </a:t>
            </a:r>
            <a:r>
              <a:rPr lang="de-DE" dirty="0" err="1"/>
              <a:t>Ariba</a:t>
            </a:r>
            <a:endParaRPr lang="de-DE" dirty="0"/>
          </a:p>
          <a:p>
            <a:pPr lvl="1"/>
            <a:r>
              <a:rPr lang="en-US" dirty="0" err="1"/>
              <a:t>Ariba</a:t>
            </a:r>
            <a:r>
              <a:rPr lang="en-US" dirty="0"/>
              <a:t> allows </a:t>
            </a:r>
            <a:r>
              <a:rPr lang="en-US" dirty="0" smtClean="0"/>
              <a:t>to </a:t>
            </a:r>
            <a:r>
              <a:rPr lang="en-US" dirty="0" smtClean="0"/>
              <a:t>discover new </a:t>
            </a:r>
            <a:r>
              <a:rPr lang="en-US" dirty="0"/>
              <a:t>suppliers, the streamlining of transaction processes, and the realization of savings with cloud-based procurement software</a:t>
            </a:r>
          </a:p>
          <a:p>
            <a:pPr lvl="1"/>
            <a:r>
              <a:rPr lang="en-US" dirty="0"/>
              <a:t>The </a:t>
            </a:r>
            <a:r>
              <a:rPr lang="en-US" dirty="0" err="1"/>
              <a:t>Ariba</a:t>
            </a:r>
            <a:r>
              <a:rPr lang="en-US" dirty="0"/>
              <a:t> network supports the entire source-to-pay process.</a:t>
            </a:r>
            <a:endParaRPr lang="de-DE" sz="2600" dirty="0"/>
          </a:p>
          <a:p>
            <a:pPr marL="285750" indent="-285750"/>
            <a:endParaRPr lang="de-DE" dirty="0"/>
          </a:p>
        </p:txBody>
      </p:sp>
      <p:pic>
        <p:nvPicPr>
          <p:cNvPr id="10" name="Grafik 9"/>
          <p:cNvPicPr/>
          <p:nvPr/>
        </p:nvPicPr>
        <p:blipFill>
          <a:blip r:embed="rId2"/>
          <a:stretch>
            <a:fillRect/>
          </a:stretch>
        </p:blipFill>
        <p:spPr>
          <a:xfrm>
            <a:off x="2111097" y="3008672"/>
            <a:ext cx="6649445" cy="3170901"/>
          </a:xfrm>
          <a:prstGeom prst="rect">
            <a:avLst/>
          </a:prstGeom>
        </p:spPr>
      </p:pic>
    </p:spTree>
    <p:extLst>
      <p:ext uri="{BB962C8B-B14F-4D97-AF65-F5344CB8AC3E}">
        <p14:creationId xmlns:p14="http://schemas.microsoft.com/office/powerpoint/2010/main" val="345590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Innovations</a:t>
            </a:r>
            <a:r>
              <a:rPr lang="de-DE"/>
              <a:t> in SAP S/4HANA</a:t>
            </a:r>
          </a:p>
        </p:txBody>
      </p:sp>
      <p:sp>
        <p:nvSpPr>
          <p:cNvPr id="9" name="Inhaltsplatzhalter 4"/>
          <p:cNvSpPr txBox="1">
            <a:spLocks/>
          </p:cNvSpPr>
          <p:nvPr/>
        </p:nvSpPr>
        <p:spPr bwMode="gray">
          <a:xfrm>
            <a:off x="324000" y="5376288"/>
            <a:ext cx="11545200" cy="1281184"/>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en-US" dirty="0"/>
              <a:t>Transactions for executing and displaying goods movements are replaced by transaction MIGO</a:t>
            </a:r>
          </a:p>
          <a:p>
            <a:pPr marL="0" indent="0">
              <a:buNone/>
            </a:pPr>
            <a:r>
              <a:rPr lang="de-DE" dirty="0"/>
              <a:t>	Transaction MIGO </a:t>
            </a:r>
            <a:r>
              <a:rPr lang="de-DE" dirty="0" err="1"/>
              <a:t>replace</a:t>
            </a:r>
            <a:r>
              <a:rPr lang="de-DE" dirty="0"/>
              <a:t>: MB01, MB02, MB03, MB04, MB05, MB0A, MB11, MB1A, MB1B, MB1C, 	MB31, MBNL, MBRL, </a:t>
            </a:r>
            <a:r>
              <a:rPr lang="en-US" dirty="0"/>
              <a:t>MBSF, MBSL, MBST, MBSU</a:t>
            </a:r>
            <a:endParaRPr lang="de-DE" dirty="0"/>
          </a:p>
          <a:p>
            <a:pPr marL="285750" indent="-285750"/>
            <a:endParaRPr lang="de-DE" dirty="0"/>
          </a:p>
        </p:txBody>
      </p:sp>
      <p:sp>
        <p:nvSpPr>
          <p:cNvPr id="6" name="Inhaltsplatzhalter 4">
            <a:extLst>
              <a:ext uri="{FF2B5EF4-FFF2-40B4-BE49-F238E27FC236}">
                <a16:creationId xmlns:a16="http://schemas.microsoft.com/office/drawing/2014/main" xmlns="" id="{324A6EF3-928B-42D5-A414-FADF8999D0E0}"/>
              </a:ext>
            </a:extLst>
          </p:cNvPr>
          <p:cNvSpPr txBox="1">
            <a:spLocks/>
          </p:cNvSpPr>
          <p:nvPr/>
        </p:nvSpPr>
        <p:spPr bwMode="gray">
          <a:xfrm>
            <a:off x="309350" y="1604212"/>
            <a:ext cx="11545200" cy="3382722"/>
          </a:xfrm>
          <a:prstGeom prst="rect">
            <a:avLst/>
          </a:prstGeom>
        </p:spPr>
        <p:txBody>
          <a:bodyPr vert="horz" lIns="0" tIns="0" rIns="0" bIns="0" rtlCol="0">
            <a:noAutofit/>
          </a:bodyPr>
          <a:lstStyle>
            <a:lvl1pPr marL="201600" indent="-2160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5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a:r>
              <a:rPr lang="en-US" dirty="0"/>
              <a:t>Performance optimizations within Material Document Processing - lock </a:t>
            </a:r>
            <a:r>
              <a:rPr lang="en-US" dirty="0" err="1"/>
              <a:t>behaviour</a:t>
            </a:r>
            <a:endParaRPr lang="en-US" dirty="0"/>
          </a:p>
          <a:p>
            <a:pPr marL="501750" lvl="1" indent="-285750"/>
            <a:r>
              <a:rPr lang="de-DE" dirty="0" err="1"/>
              <a:t>no</a:t>
            </a:r>
            <a:r>
              <a:rPr lang="de-DE" dirty="0"/>
              <a:t> UPDATE </a:t>
            </a:r>
            <a:r>
              <a:rPr lang="de-DE" dirty="0" err="1"/>
              <a:t>processes</a:t>
            </a:r>
            <a:r>
              <a:rPr lang="de-DE" dirty="0"/>
              <a:t> </a:t>
            </a:r>
            <a:r>
              <a:rPr lang="en-US" dirty="0"/>
              <a:t>on the actual stock quantity fields</a:t>
            </a:r>
            <a:r>
              <a:rPr lang="de-DE" dirty="0"/>
              <a:t>	INSERT </a:t>
            </a:r>
            <a:r>
              <a:rPr lang="de-DE" dirty="0" err="1"/>
              <a:t>Only</a:t>
            </a:r>
            <a:endParaRPr lang="de-DE" dirty="0"/>
          </a:p>
          <a:p>
            <a:pPr marL="501750" lvl="1" indent="-285750"/>
            <a:r>
              <a:rPr lang="en-US" dirty="0"/>
              <a:t>from a data base perspective there are no locks </a:t>
            </a:r>
            <a:r>
              <a:rPr lang="de-DE" dirty="0"/>
              <a:t>	</a:t>
            </a:r>
            <a:r>
              <a:rPr lang="en-US" dirty="0"/>
              <a:t>enables - from a DB perspective - parallel execution of material document processing</a:t>
            </a:r>
            <a:endParaRPr lang="de-DE" dirty="0"/>
          </a:p>
          <a:p>
            <a:pPr marL="624150" lvl="2" indent="-285750"/>
            <a:r>
              <a:rPr lang="de-DE" dirty="0" err="1"/>
              <a:t>logical</a:t>
            </a:r>
            <a:r>
              <a:rPr lang="de-DE" dirty="0"/>
              <a:t> </a:t>
            </a:r>
            <a:r>
              <a:rPr lang="de-DE" dirty="0" err="1"/>
              <a:t>locks</a:t>
            </a:r>
            <a:r>
              <a:rPr lang="de-DE" dirty="0"/>
              <a:t> still </a:t>
            </a:r>
            <a:r>
              <a:rPr lang="de-DE" dirty="0" err="1"/>
              <a:t>required</a:t>
            </a:r>
            <a:r>
              <a:rPr lang="de-DE" dirty="0"/>
              <a:t> </a:t>
            </a:r>
            <a:r>
              <a:rPr lang="de-DE" dirty="0" err="1"/>
              <a:t>because</a:t>
            </a:r>
            <a:r>
              <a:rPr lang="de-DE" dirty="0"/>
              <a: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501750" lvl="1" indent="-285750"/>
            <a:r>
              <a:rPr lang="en-US" dirty="0"/>
              <a:t>The consistency check with master data and stock quantity (1 + 3) is necessary in any case. The defined sequence of material documents (2) is ensured only in the case that exclusive lock is chosen in the customizing</a:t>
            </a:r>
            <a:endParaRPr lang="de-DE" dirty="0"/>
          </a:p>
        </p:txBody>
      </p:sp>
      <p:sp>
        <p:nvSpPr>
          <p:cNvPr id="8" name="Pfeil nach rechts 7">
            <a:extLst>
              <a:ext uri="{FF2B5EF4-FFF2-40B4-BE49-F238E27FC236}">
                <a16:creationId xmlns:a16="http://schemas.microsoft.com/office/drawing/2014/main" xmlns="" id="{213080E7-680A-4FAB-989B-3D5F4D0F4C5A}"/>
              </a:ext>
            </a:extLst>
          </p:cNvPr>
          <p:cNvSpPr/>
          <p:nvPr/>
        </p:nvSpPr>
        <p:spPr bwMode="gray">
          <a:xfrm flipV="1">
            <a:off x="6112642" y="1933074"/>
            <a:ext cx="352926" cy="19250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Pfeil nach rechts 7">
            <a:extLst>
              <a:ext uri="{FF2B5EF4-FFF2-40B4-BE49-F238E27FC236}">
                <a16:creationId xmlns:a16="http://schemas.microsoft.com/office/drawing/2014/main" xmlns="" id="{F86D0F00-CCBD-4252-84A2-76F35F1DC41B}"/>
              </a:ext>
            </a:extLst>
          </p:cNvPr>
          <p:cNvSpPr/>
          <p:nvPr/>
        </p:nvSpPr>
        <p:spPr bwMode="gray">
          <a:xfrm flipV="1">
            <a:off x="5269834" y="2209468"/>
            <a:ext cx="352926" cy="19250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graphicFrame>
        <p:nvGraphicFramePr>
          <p:cNvPr id="7" name="Diagramm 6">
            <a:extLst>
              <a:ext uri="{FF2B5EF4-FFF2-40B4-BE49-F238E27FC236}">
                <a16:creationId xmlns:a16="http://schemas.microsoft.com/office/drawing/2014/main" xmlns="" id="{24901040-D7C7-43E3-A21C-F91757989DE0}"/>
              </a:ext>
            </a:extLst>
          </p:cNvPr>
          <p:cNvGraphicFramePr/>
          <p:nvPr>
            <p:extLst/>
          </p:nvPr>
        </p:nvGraphicFramePr>
        <p:xfrm>
          <a:off x="1882539" y="3112168"/>
          <a:ext cx="9635694" cy="176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16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Client</a:t>
            </a:r>
          </a:p>
          <a:p>
            <a:pPr lvl="1">
              <a:tabLst>
                <a:tab pos="1971675" algn="l"/>
              </a:tabLst>
            </a:pPr>
            <a:r>
              <a:rPr lang="en-US" altLang="de-DE"/>
              <a:t>An independent environment in the system</a:t>
            </a:r>
          </a:p>
          <a:p>
            <a:pPr lvl="1">
              <a:tabLst>
                <a:tab pos="1971675" algn="l"/>
              </a:tabLst>
            </a:pPr>
            <a:endParaRPr lang="en-US" altLang="de-DE"/>
          </a:p>
          <a:p>
            <a:pPr>
              <a:tabLst>
                <a:tab pos="1971675" algn="l"/>
              </a:tabLst>
            </a:pPr>
            <a:r>
              <a:rPr lang="en-US" altLang="de-DE"/>
              <a:t>Company Code</a:t>
            </a:r>
          </a:p>
          <a:p>
            <a:pPr lvl="1">
              <a:tabLst>
                <a:tab pos="1971675" algn="l"/>
              </a:tabLst>
            </a:pPr>
            <a:r>
              <a:rPr lang="en-US" altLang="de-DE"/>
              <a:t>Smallest org unit for which you can maintain a legal set of books</a:t>
            </a:r>
          </a:p>
          <a:p>
            <a:pPr lvl="1">
              <a:tabLst>
                <a:tab pos="1971675" algn="l"/>
              </a:tabLst>
            </a:pPr>
            <a:endParaRPr lang="en-US" altLang="de-DE"/>
          </a:p>
          <a:p>
            <a:pPr>
              <a:tabLst>
                <a:tab pos="1971675" algn="l"/>
              </a:tabLst>
            </a:pPr>
            <a:r>
              <a:rPr lang="en-US" altLang="de-DE"/>
              <a:t>Plant</a:t>
            </a:r>
          </a:p>
          <a:p>
            <a:pPr lvl="1">
              <a:tabLst>
                <a:tab pos="1971675" algn="l"/>
              </a:tabLst>
            </a:pPr>
            <a:r>
              <a:rPr lang="en-US" altLang="de-DE"/>
              <a:t>Operating area or branch within a company</a:t>
            </a:r>
          </a:p>
          <a:p>
            <a:pPr lvl="2">
              <a:tabLst>
                <a:tab pos="1971675" algn="l"/>
              </a:tabLst>
            </a:pPr>
            <a:r>
              <a:rPr lang="en-US" altLang="de-DE"/>
              <a:t>Manufacturing, distribution, purchasing or maintenance facility</a:t>
            </a:r>
          </a:p>
          <a:p>
            <a:pPr lvl="2">
              <a:tabLst>
                <a:tab pos="1971675" algn="l"/>
              </a:tabLst>
            </a:pPr>
            <a:endParaRPr lang="en-US" altLang="de-DE"/>
          </a:p>
          <a:p>
            <a:pPr>
              <a:tabLst>
                <a:tab pos="1971675" algn="l"/>
              </a:tabLst>
            </a:pPr>
            <a:r>
              <a:rPr lang="en-US" altLang="de-DE"/>
              <a:t>Storage Location</a:t>
            </a:r>
          </a:p>
          <a:p>
            <a:pPr lvl="1">
              <a:tabLst>
                <a:tab pos="1971675" algn="l"/>
              </a:tabLst>
            </a:pPr>
            <a:r>
              <a:rPr lang="en-US" altLang="de-DE"/>
              <a:t>An organizational unit allowing differentiation between the various stocks of a material in a plant</a:t>
            </a:r>
          </a:p>
          <a:p>
            <a:endParaRPr lang="de-DE"/>
          </a:p>
        </p:txBody>
      </p:sp>
      <p:sp>
        <p:nvSpPr>
          <p:cNvPr id="3" name="Titel 2"/>
          <p:cNvSpPr>
            <a:spLocks noGrp="1"/>
          </p:cNvSpPr>
          <p:nvPr>
            <p:ph type="title"/>
          </p:nvPr>
        </p:nvSpPr>
        <p:spPr/>
        <p:txBody>
          <a:bodyPr/>
          <a:lstStyle/>
          <a:p>
            <a:r>
              <a:rPr lang="en-US" altLang="de-DE"/>
              <a:t>MM Organizational Structure (Materials Mgmt.)</a:t>
            </a:r>
            <a:endParaRPr lang="de-DE"/>
          </a:p>
        </p:txBody>
      </p:sp>
    </p:spTree>
    <p:extLst>
      <p:ext uri="{BB962C8B-B14F-4D97-AF65-F5344CB8AC3E}">
        <p14:creationId xmlns:p14="http://schemas.microsoft.com/office/powerpoint/2010/main" val="156889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Purchasing Organization</a:t>
            </a:r>
          </a:p>
          <a:p>
            <a:pPr lvl="1">
              <a:tabLst>
                <a:tab pos="1971675" algn="l"/>
              </a:tabLst>
            </a:pPr>
            <a:r>
              <a:rPr lang="en-US" altLang="de-DE"/>
              <a:t>The buying activity for a plant takes place at the purchasing organization</a:t>
            </a:r>
          </a:p>
          <a:p>
            <a:pPr lvl="1">
              <a:tabLst>
                <a:tab pos="1971675" algn="l"/>
              </a:tabLst>
            </a:pPr>
            <a:r>
              <a:rPr lang="en-US" altLang="de-DE"/>
              <a:t>Organization unit responsible for procuring services  and materials</a:t>
            </a:r>
          </a:p>
          <a:p>
            <a:pPr lvl="1">
              <a:tabLst>
                <a:tab pos="1971675" algn="l"/>
              </a:tabLst>
            </a:pPr>
            <a:r>
              <a:rPr lang="en-US" altLang="de-DE"/>
              <a:t>Negotiates conditions of the purchase with the vendors</a:t>
            </a:r>
          </a:p>
          <a:p>
            <a:pPr lvl="1">
              <a:tabLst>
                <a:tab pos="1971675" algn="l"/>
              </a:tabLst>
            </a:pPr>
            <a:endParaRPr lang="en-US" altLang="de-DE"/>
          </a:p>
          <a:p>
            <a:pPr>
              <a:tabLst>
                <a:tab pos="1971675" algn="l"/>
              </a:tabLst>
            </a:pPr>
            <a:r>
              <a:rPr lang="en-US" altLang="de-DE"/>
              <a:t>Purchasing Group</a:t>
            </a:r>
          </a:p>
          <a:p>
            <a:pPr lvl="1">
              <a:tabLst>
                <a:tab pos="1971675" algn="l"/>
              </a:tabLst>
            </a:pPr>
            <a:r>
              <a:rPr lang="en-US" altLang="de-DE"/>
              <a:t>Key that represents the buyer or group of buyers who are responsible for certain purchasing activities</a:t>
            </a:r>
          </a:p>
          <a:p>
            <a:pPr lvl="1">
              <a:tabLst>
                <a:tab pos="1971675" algn="l"/>
              </a:tabLst>
            </a:pPr>
            <a:r>
              <a:rPr lang="en-US" altLang="de-DE"/>
              <a:t>Channel of communication for vendors</a:t>
            </a:r>
          </a:p>
          <a:p>
            <a:endParaRPr lang="de-DE"/>
          </a:p>
        </p:txBody>
      </p:sp>
      <p:sp>
        <p:nvSpPr>
          <p:cNvPr id="3" name="Titel 2"/>
          <p:cNvSpPr>
            <a:spLocks noGrp="1"/>
          </p:cNvSpPr>
          <p:nvPr>
            <p:ph type="title"/>
          </p:nvPr>
        </p:nvSpPr>
        <p:spPr/>
        <p:txBody>
          <a:bodyPr/>
          <a:lstStyle/>
          <a:p>
            <a:r>
              <a:rPr lang="en-US" altLang="de-DE"/>
              <a:t>MM Organizational Structure (Purchasing)</a:t>
            </a:r>
            <a:endParaRPr lang="de-DE"/>
          </a:p>
        </p:txBody>
      </p:sp>
    </p:spTree>
    <p:extLst>
      <p:ext uri="{BB962C8B-B14F-4D97-AF65-F5344CB8AC3E}">
        <p14:creationId xmlns:p14="http://schemas.microsoft.com/office/powerpoint/2010/main" val="236547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GBI Structure for Materials Management</a:t>
            </a:r>
            <a:endParaRPr lang="de-DE"/>
          </a:p>
        </p:txBody>
      </p:sp>
      <p:grpSp>
        <p:nvGrpSpPr>
          <p:cNvPr id="68" name="Gruppieren 67"/>
          <p:cNvGrpSpPr/>
          <p:nvPr/>
        </p:nvGrpSpPr>
        <p:grpSpPr>
          <a:xfrm>
            <a:off x="2111181" y="1922569"/>
            <a:ext cx="7970838" cy="3929062"/>
            <a:chOff x="539750" y="1557338"/>
            <a:chExt cx="7970838" cy="3929062"/>
          </a:xfrm>
        </p:grpSpPr>
        <p:sp>
          <p:nvSpPr>
            <p:cNvPr id="4" name="Rectangle 5"/>
            <p:cNvSpPr>
              <a:spLocks noChangeArrowheads="1"/>
            </p:cNvSpPr>
            <p:nvPr/>
          </p:nvSpPr>
          <p:spPr bwMode="white">
            <a:xfrm>
              <a:off x="3114675" y="1557338"/>
              <a:ext cx="1312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5" name="Line 8"/>
            <p:cNvSpPr>
              <a:spLocks noChangeShapeType="1"/>
            </p:cNvSpPr>
            <p:nvPr/>
          </p:nvSpPr>
          <p:spPr bwMode="white">
            <a:xfrm>
              <a:off x="3776663"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7" name="Rectangle 5"/>
            <p:cNvSpPr>
              <a:spLocks noChangeArrowheads="1"/>
            </p:cNvSpPr>
            <p:nvPr/>
          </p:nvSpPr>
          <p:spPr bwMode="white">
            <a:xfrm>
              <a:off x="1042988" y="2565400"/>
              <a:ext cx="1720850"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Inc.</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8" name="Rectangle 5"/>
            <p:cNvSpPr>
              <a:spLocks noChangeArrowheads="1"/>
            </p:cNvSpPr>
            <p:nvPr/>
          </p:nvSpPr>
          <p:spPr bwMode="white">
            <a:xfrm>
              <a:off x="4140200" y="2565400"/>
              <a:ext cx="29178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9"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0"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183515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Line 10"/>
            <p:cNvSpPr>
              <a:spLocks noChangeShapeType="1"/>
            </p:cNvSpPr>
            <p:nvPr/>
          </p:nvSpPr>
          <p:spPr bwMode="white">
            <a:xfrm>
              <a:off x="920750" y="3284538"/>
              <a:ext cx="25717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3" name="Line 8"/>
            <p:cNvSpPr>
              <a:spLocks noChangeShapeType="1"/>
            </p:cNvSpPr>
            <p:nvPr/>
          </p:nvSpPr>
          <p:spPr bwMode="white">
            <a:xfrm>
              <a:off x="92075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Line 8"/>
            <p:cNvSpPr>
              <a:spLocks noChangeShapeType="1"/>
            </p:cNvSpPr>
            <p:nvPr/>
          </p:nvSpPr>
          <p:spPr bwMode="white">
            <a:xfrm>
              <a:off x="2373313"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5" name="Rectangle 5"/>
            <p:cNvSpPr>
              <a:spLocks noChangeArrowheads="1"/>
            </p:cNvSpPr>
            <p:nvPr/>
          </p:nvSpPr>
          <p:spPr bwMode="white">
            <a:xfrm>
              <a:off x="539750" y="3573463"/>
              <a:ext cx="7921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Dallas</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6" name="Rectangle 5"/>
            <p:cNvSpPr>
              <a:spLocks noChangeArrowheads="1"/>
            </p:cNvSpPr>
            <p:nvPr/>
          </p:nvSpPr>
          <p:spPr bwMode="white">
            <a:xfrm>
              <a:off x="1835150" y="3573463"/>
              <a:ext cx="1185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San Diego</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7" name="Line 8"/>
            <p:cNvSpPr>
              <a:spLocks noChangeShapeType="1"/>
            </p:cNvSpPr>
            <p:nvPr/>
          </p:nvSpPr>
          <p:spPr bwMode="white">
            <a:xfrm>
              <a:off x="565150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8" name="Line 10"/>
            <p:cNvSpPr>
              <a:spLocks noChangeShapeType="1"/>
            </p:cNvSpPr>
            <p:nvPr/>
          </p:nvSpPr>
          <p:spPr bwMode="white">
            <a:xfrm>
              <a:off x="5076825" y="3284538"/>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9" name="Line 8"/>
            <p:cNvSpPr>
              <a:spLocks noChangeShapeType="1"/>
            </p:cNvSpPr>
            <p:nvPr/>
          </p:nvSpPr>
          <p:spPr bwMode="white">
            <a:xfrm>
              <a:off x="50768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Line 8"/>
            <p:cNvSpPr>
              <a:spLocks noChangeShapeType="1"/>
            </p:cNvSpPr>
            <p:nvPr/>
          </p:nvSpPr>
          <p:spPr bwMode="white">
            <a:xfrm>
              <a:off x="63722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1" name="Rectangle 5"/>
            <p:cNvSpPr>
              <a:spLocks noChangeArrowheads="1"/>
            </p:cNvSpPr>
            <p:nvPr/>
          </p:nvSpPr>
          <p:spPr bwMode="white">
            <a:xfrm>
              <a:off x="3132138" y="3573463"/>
              <a:ext cx="7715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Miami</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5867400" y="3573463"/>
              <a:ext cx="10842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Hamburg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3" name="Rectangle 5"/>
            <p:cNvSpPr>
              <a:spLocks noChangeArrowheads="1"/>
            </p:cNvSpPr>
            <p:nvPr/>
          </p:nvSpPr>
          <p:spPr bwMode="white">
            <a:xfrm>
              <a:off x="4481513" y="3573463"/>
              <a:ext cx="124301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Heidelberg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4"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Client</a:t>
              </a:r>
              <a:endParaRPr lang="de-DE" altLang="de-DE" b="0">
                <a:ea typeface="Arial Unicode MS" panose="020B0604020202020204" pitchFamily="34" charset="-128"/>
                <a:cs typeface="Arial Unicode MS" panose="020B0604020202020204" pitchFamily="34" charset="-128"/>
              </a:endParaRPr>
            </a:p>
          </p:txBody>
        </p:sp>
        <p:sp>
          <p:nvSpPr>
            <p:cNvPr id="25"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Code</a:t>
              </a:r>
              <a:endParaRPr lang="de-DE" altLang="de-DE" b="0">
                <a:ea typeface="Arial Unicode MS" panose="020B0604020202020204" pitchFamily="34" charset="-128"/>
                <a:cs typeface="Arial Unicode MS" panose="020B0604020202020204" pitchFamily="34" charset="-128"/>
              </a:endParaRPr>
            </a:p>
          </p:txBody>
        </p:sp>
        <p:sp>
          <p:nvSpPr>
            <p:cNvPr id="26" name="Rectangle 5"/>
            <p:cNvSpPr>
              <a:spLocks noChangeArrowheads="1"/>
            </p:cNvSpPr>
            <p:nvPr/>
          </p:nvSpPr>
          <p:spPr bwMode="white">
            <a:xfrm>
              <a:off x="7969250" y="3605213"/>
              <a:ext cx="527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Plant</a:t>
              </a:r>
              <a:endParaRPr lang="de-DE" altLang="de-DE" b="0">
                <a:ea typeface="Arial Unicode MS" panose="020B0604020202020204" pitchFamily="34" charset="-128"/>
                <a:cs typeface="Arial Unicode MS" panose="020B0604020202020204" pitchFamily="34" charset="-128"/>
              </a:endParaRPr>
            </a:p>
          </p:txBody>
        </p:sp>
        <p:sp>
          <p:nvSpPr>
            <p:cNvPr id="27" name="Rectangle 5"/>
            <p:cNvSpPr>
              <a:spLocks noChangeArrowheads="1"/>
            </p:cNvSpPr>
            <p:nvPr/>
          </p:nvSpPr>
          <p:spPr bwMode="white">
            <a:xfrm>
              <a:off x="7739063" y="4365625"/>
              <a:ext cx="75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Storage</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Location</a:t>
              </a:r>
              <a:endParaRPr lang="de-DE" altLang="de-DE" b="0">
                <a:ea typeface="Arial Unicode MS" panose="020B0604020202020204" pitchFamily="34" charset="-128"/>
                <a:cs typeface="Arial Unicode MS" panose="020B0604020202020204" pitchFamily="34" charset="-128"/>
              </a:endParaRPr>
            </a:p>
          </p:txBody>
        </p:sp>
        <p:sp>
          <p:nvSpPr>
            <p:cNvPr id="28" name="Line 8"/>
            <p:cNvSpPr>
              <a:spLocks noChangeShapeType="1"/>
            </p:cNvSpPr>
            <p:nvPr/>
          </p:nvSpPr>
          <p:spPr bwMode="white">
            <a:xfrm>
              <a:off x="611188"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9" name="Rectangle 5"/>
            <p:cNvSpPr>
              <a:spLocks noChangeArrowheads="1"/>
            </p:cNvSpPr>
            <p:nvPr/>
          </p:nvSpPr>
          <p:spPr bwMode="white">
            <a:xfrm>
              <a:off x="682625"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685800"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684213"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2" name="Rectangle 5"/>
            <p:cNvSpPr>
              <a:spLocks noChangeArrowheads="1"/>
            </p:cNvSpPr>
            <p:nvPr/>
          </p:nvSpPr>
          <p:spPr bwMode="white">
            <a:xfrm>
              <a:off x="690563"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3" name="Line 10"/>
            <p:cNvSpPr>
              <a:spLocks noChangeShapeType="1"/>
            </p:cNvSpPr>
            <p:nvPr/>
          </p:nvSpPr>
          <p:spPr bwMode="white">
            <a:xfrm>
              <a:off x="611188"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4" name="Line 10"/>
            <p:cNvSpPr>
              <a:spLocks noChangeShapeType="1"/>
            </p:cNvSpPr>
            <p:nvPr/>
          </p:nvSpPr>
          <p:spPr bwMode="white">
            <a:xfrm>
              <a:off x="611188"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10"/>
            <p:cNvSpPr>
              <a:spLocks noChangeShapeType="1"/>
            </p:cNvSpPr>
            <p:nvPr/>
          </p:nvSpPr>
          <p:spPr bwMode="white">
            <a:xfrm>
              <a:off x="611188"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10"/>
            <p:cNvSpPr>
              <a:spLocks noChangeShapeType="1"/>
            </p:cNvSpPr>
            <p:nvPr/>
          </p:nvSpPr>
          <p:spPr bwMode="white">
            <a:xfrm>
              <a:off x="611188"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93833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8" name="Rectangle 5"/>
            <p:cNvSpPr>
              <a:spLocks noChangeArrowheads="1"/>
            </p:cNvSpPr>
            <p:nvPr/>
          </p:nvSpPr>
          <p:spPr bwMode="white">
            <a:xfrm>
              <a:off x="201295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9" name="Rectangle 5"/>
            <p:cNvSpPr>
              <a:spLocks noChangeArrowheads="1"/>
            </p:cNvSpPr>
            <p:nvPr/>
          </p:nvSpPr>
          <p:spPr bwMode="white">
            <a:xfrm>
              <a:off x="201136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0" name="Rectangle 5"/>
            <p:cNvSpPr>
              <a:spLocks noChangeArrowheads="1"/>
            </p:cNvSpPr>
            <p:nvPr/>
          </p:nvSpPr>
          <p:spPr bwMode="white">
            <a:xfrm>
              <a:off x="201771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1" name="Line 10"/>
            <p:cNvSpPr>
              <a:spLocks noChangeShapeType="1"/>
            </p:cNvSpPr>
            <p:nvPr/>
          </p:nvSpPr>
          <p:spPr bwMode="white">
            <a:xfrm>
              <a:off x="193833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2" name="Line 10"/>
            <p:cNvSpPr>
              <a:spLocks noChangeShapeType="1"/>
            </p:cNvSpPr>
            <p:nvPr/>
          </p:nvSpPr>
          <p:spPr bwMode="white">
            <a:xfrm>
              <a:off x="193833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3" name="Line 10"/>
            <p:cNvSpPr>
              <a:spLocks noChangeShapeType="1"/>
            </p:cNvSpPr>
            <p:nvPr/>
          </p:nvSpPr>
          <p:spPr bwMode="white">
            <a:xfrm>
              <a:off x="193833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4" name="Line 8"/>
            <p:cNvSpPr>
              <a:spLocks noChangeShapeType="1"/>
            </p:cNvSpPr>
            <p:nvPr/>
          </p:nvSpPr>
          <p:spPr bwMode="white">
            <a:xfrm>
              <a:off x="349250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5" name="Line 8"/>
            <p:cNvSpPr>
              <a:spLocks noChangeShapeType="1"/>
            </p:cNvSpPr>
            <p:nvPr/>
          </p:nvSpPr>
          <p:spPr bwMode="white">
            <a:xfrm>
              <a:off x="325278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6" name="Rectangle 5"/>
            <p:cNvSpPr>
              <a:spLocks noChangeArrowheads="1"/>
            </p:cNvSpPr>
            <p:nvPr/>
          </p:nvSpPr>
          <p:spPr bwMode="white">
            <a:xfrm>
              <a:off x="332740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7" name="Rectangle 5"/>
            <p:cNvSpPr>
              <a:spLocks noChangeArrowheads="1"/>
            </p:cNvSpPr>
            <p:nvPr/>
          </p:nvSpPr>
          <p:spPr bwMode="white">
            <a:xfrm>
              <a:off x="332581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8" name="Rectangle 5"/>
            <p:cNvSpPr>
              <a:spLocks noChangeArrowheads="1"/>
            </p:cNvSpPr>
            <p:nvPr/>
          </p:nvSpPr>
          <p:spPr bwMode="white">
            <a:xfrm>
              <a:off x="333216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9" name="Line 10"/>
            <p:cNvSpPr>
              <a:spLocks noChangeShapeType="1"/>
            </p:cNvSpPr>
            <p:nvPr/>
          </p:nvSpPr>
          <p:spPr bwMode="white">
            <a:xfrm>
              <a:off x="325278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0" name="Line 10"/>
            <p:cNvSpPr>
              <a:spLocks noChangeShapeType="1"/>
            </p:cNvSpPr>
            <p:nvPr/>
          </p:nvSpPr>
          <p:spPr bwMode="white">
            <a:xfrm>
              <a:off x="325278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1" name="Line 10"/>
            <p:cNvSpPr>
              <a:spLocks noChangeShapeType="1"/>
            </p:cNvSpPr>
            <p:nvPr/>
          </p:nvSpPr>
          <p:spPr bwMode="white">
            <a:xfrm>
              <a:off x="325278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2" name="Line 8"/>
            <p:cNvSpPr>
              <a:spLocks noChangeShapeType="1"/>
            </p:cNvSpPr>
            <p:nvPr/>
          </p:nvSpPr>
          <p:spPr bwMode="white">
            <a:xfrm>
              <a:off x="4570413"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3" name="Rectangle 5"/>
            <p:cNvSpPr>
              <a:spLocks noChangeArrowheads="1"/>
            </p:cNvSpPr>
            <p:nvPr/>
          </p:nvSpPr>
          <p:spPr bwMode="white">
            <a:xfrm>
              <a:off x="4641850"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4" name="Rectangle 5"/>
            <p:cNvSpPr>
              <a:spLocks noChangeArrowheads="1"/>
            </p:cNvSpPr>
            <p:nvPr/>
          </p:nvSpPr>
          <p:spPr bwMode="white">
            <a:xfrm>
              <a:off x="4645025"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5" name="Rectangle 5"/>
            <p:cNvSpPr>
              <a:spLocks noChangeArrowheads="1"/>
            </p:cNvSpPr>
            <p:nvPr/>
          </p:nvSpPr>
          <p:spPr bwMode="white">
            <a:xfrm>
              <a:off x="4643438"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6" name="Rectangle 5"/>
            <p:cNvSpPr>
              <a:spLocks noChangeArrowheads="1"/>
            </p:cNvSpPr>
            <p:nvPr/>
          </p:nvSpPr>
          <p:spPr bwMode="white">
            <a:xfrm>
              <a:off x="4649788"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7" name="Line 10"/>
            <p:cNvSpPr>
              <a:spLocks noChangeShapeType="1"/>
            </p:cNvSpPr>
            <p:nvPr/>
          </p:nvSpPr>
          <p:spPr bwMode="white">
            <a:xfrm>
              <a:off x="4570413"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8" name="Line 10"/>
            <p:cNvSpPr>
              <a:spLocks noChangeShapeType="1"/>
            </p:cNvSpPr>
            <p:nvPr/>
          </p:nvSpPr>
          <p:spPr bwMode="white">
            <a:xfrm>
              <a:off x="4570413"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9" name="Line 10"/>
            <p:cNvSpPr>
              <a:spLocks noChangeShapeType="1"/>
            </p:cNvSpPr>
            <p:nvPr/>
          </p:nvSpPr>
          <p:spPr bwMode="white">
            <a:xfrm>
              <a:off x="4570413"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0" name="Line 10"/>
            <p:cNvSpPr>
              <a:spLocks noChangeShapeType="1"/>
            </p:cNvSpPr>
            <p:nvPr/>
          </p:nvSpPr>
          <p:spPr bwMode="white">
            <a:xfrm>
              <a:off x="4570413"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1" name="Line 8"/>
            <p:cNvSpPr>
              <a:spLocks noChangeShapeType="1"/>
            </p:cNvSpPr>
            <p:nvPr/>
          </p:nvSpPr>
          <p:spPr bwMode="white">
            <a:xfrm>
              <a:off x="5937250" y="3933825"/>
              <a:ext cx="1588"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2" name="Rectangle 5"/>
            <p:cNvSpPr>
              <a:spLocks noChangeArrowheads="1"/>
            </p:cNvSpPr>
            <p:nvPr/>
          </p:nvSpPr>
          <p:spPr bwMode="white">
            <a:xfrm>
              <a:off x="6011863"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3" name="Rectangle 5"/>
            <p:cNvSpPr>
              <a:spLocks noChangeArrowheads="1"/>
            </p:cNvSpPr>
            <p:nvPr/>
          </p:nvSpPr>
          <p:spPr bwMode="white">
            <a:xfrm>
              <a:off x="6010275" y="4510088"/>
              <a:ext cx="11509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4" name="Rectangle 5"/>
            <p:cNvSpPr>
              <a:spLocks noChangeArrowheads="1"/>
            </p:cNvSpPr>
            <p:nvPr/>
          </p:nvSpPr>
          <p:spPr bwMode="white">
            <a:xfrm>
              <a:off x="6016625"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5" name="Line 10"/>
            <p:cNvSpPr>
              <a:spLocks noChangeShapeType="1"/>
            </p:cNvSpPr>
            <p:nvPr/>
          </p:nvSpPr>
          <p:spPr bwMode="white">
            <a:xfrm>
              <a:off x="5937250" y="42941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6" name="Line 10"/>
            <p:cNvSpPr>
              <a:spLocks noChangeShapeType="1"/>
            </p:cNvSpPr>
            <p:nvPr/>
          </p:nvSpPr>
          <p:spPr bwMode="white">
            <a:xfrm>
              <a:off x="5937250" y="46545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7" name="Line 10"/>
            <p:cNvSpPr>
              <a:spLocks noChangeShapeType="1"/>
            </p:cNvSpPr>
            <p:nvPr/>
          </p:nvSpPr>
          <p:spPr bwMode="white">
            <a:xfrm>
              <a:off x="5937250" y="5014913"/>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grpSp>
    </p:spTree>
    <p:extLst>
      <p:ext uri="{BB962C8B-B14F-4D97-AF65-F5344CB8AC3E}">
        <p14:creationId xmlns:p14="http://schemas.microsoft.com/office/powerpoint/2010/main" val="3266894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GBI Enterprise Structure in SAP ERP (Logistics)</a:t>
            </a:r>
            <a:endParaRPr lang="de-DE"/>
          </a:p>
        </p:txBody>
      </p:sp>
      <p:grpSp>
        <p:nvGrpSpPr>
          <p:cNvPr id="78" name="Gruppieren 77"/>
          <p:cNvGrpSpPr/>
          <p:nvPr/>
        </p:nvGrpSpPr>
        <p:grpSpPr>
          <a:xfrm>
            <a:off x="1638900" y="1399487"/>
            <a:ext cx="8915400" cy="4975225"/>
            <a:chOff x="76200" y="1219200"/>
            <a:chExt cx="8915400" cy="4975225"/>
          </a:xfrm>
        </p:grpSpPr>
        <p:sp>
          <p:nvSpPr>
            <p:cNvPr id="4" name="AutoShape 16"/>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5" name="Text Box 17"/>
            <p:cNvSpPr txBox="1">
              <a:spLocks noChangeArrowheads="1"/>
            </p:cNvSpPr>
            <p:nvPr/>
          </p:nvSpPr>
          <p:spPr bwMode="auto">
            <a:xfrm>
              <a:off x="179388" y="5857875"/>
              <a:ext cx="126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Client GBI</a:t>
              </a:r>
            </a:p>
          </p:txBody>
        </p:sp>
        <p:sp>
          <p:nvSpPr>
            <p:cNvPr id="6" name="AutoShape 19"/>
            <p:cNvSpPr>
              <a:spLocks noChangeArrowheads="1"/>
            </p:cNvSpPr>
            <p:nvPr/>
          </p:nvSpPr>
          <p:spPr bwMode="auto">
            <a:xfrm>
              <a:off x="304800" y="1268413"/>
              <a:ext cx="4267200" cy="4572000"/>
            </a:xfrm>
            <a:prstGeom prst="parallelogram">
              <a:avLst>
                <a:gd name="adj" fmla="val 47731"/>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7" name="Text Box 20"/>
            <p:cNvSpPr txBox="1">
              <a:spLocks noChangeArrowheads="1"/>
            </p:cNvSpPr>
            <p:nvPr/>
          </p:nvSpPr>
          <p:spPr bwMode="auto">
            <a:xfrm>
              <a:off x="293688"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US00</a:t>
              </a:r>
            </a:p>
          </p:txBody>
        </p:sp>
        <p:sp>
          <p:nvSpPr>
            <p:cNvPr id="8" name="AutoShape 21"/>
            <p:cNvSpPr>
              <a:spLocks noChangeArrowheads="1"/>
            </p:cNvSpPr>
            <p:nvPr/>
          </p:nvSpPr>
          <p:spPr bwMode="auto">
            <a:xfrm>
              <a:off x="523875"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9" name="AutoShape 22"/>
            <p:cNvSpPr>
              <a:spLocks noChangeArrowheads="1"/>
            </p:cNvSpPr>
            <p:nvPr/>
          </p:nvSpPr>
          <p:spPr bwMode="auto">
            <a:xfrm>
              <a:off x="2700338" y="1268413"/>
              <a:ext cx="2808287"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AutoShape 23"/>
            <p:cNvSpPr>
              <a:spLocks noChangeArrowheads="1"/>
            </p:cNvSpPr>
            <p:nvPr/>
          </p:nvSpPr>
          <p:spPr bwMode="auto">
            <a:xfrm>
              <a:off x="3995738" y="1296988"/>
              <a:ext cx="3600450" cy="4572000"/>
            </a:xfrm>
            <a:prstGeom prst="parallelogram">
              <a:avLst>
                <a:gd name="adj" fmla="val 57056"/>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1" name="AutoShape 24"/>
            <p:cNvSpPr>
              <a:spLocks noChangeArrowheads="1"/>
            </p:cNvSpPr>
            <p:nvPr/>
          </p:nvSpPr>
          <p:spPr bwMode="auto">
            <a:xfrm>
              <a:off x="42338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2" name="AutoShape 25"/>
            <p:cNvSpPr>
              <a:spLocks noChangeArrowheads="1"/>
            </p:cNvSpPr>
            <p:nvPr/>
          </p:nvSpPr>
          <p:spPr bwMode="auto">
            <a:xfrm>
              <a:off x="49450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3" name="AutoShape 26"/>
            <p:cNvSpPr>
              <a:spLocks noChangeArrowheads="1"/>
            </p:cNvSpPr>
            <p:nvPr/>
          </p:nvSpPr>
          <p:spPr bwMode="auto">
            <a:xfrm>
              <a:off x="1258888"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4" name="AutoShape 27"/>
            <p:cNvSpPr>
              <a:spLocks noChangeArrowheads="1"/>
            </p:cNvSpPr>
            <p:nvPr/>
          </p:nvSpPr>
          <p:spPr bwMode="auto">
            <a:xfrm>
              <a:off x="1979613"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5" name="Text Box 28"/>
            <p:cNvSpPr txBox="1">
              <a:spLocks noChangeArrowheads="1"/>
            </p:cNvSpPr>
            <p:nvPr/>
          </p:nvSpPr>
          <p:spPr bwMode="auto">
            <a:xfrm>
              <a:off x="538163"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Dallas</a:t>
              </a:r>
            </a:p>
            <a:p>
              <a:pPr>
                <a:spcBef>
                  <a:spcPct val="0"/>
                </a:spcBef>
                <a:buClrTx/>
                <a:buFontTx/>
                <a:buNone/>
              </a:pPr>
              <a:r>
                <a:rPr lang="en-US" altLang="de-DE" sz="1400" b="0">
                  <a:cs typeface="Times New Roman" panose="02020603050405020304" pitchFamily="18" charset="0"/>
                </a:rPr>
                <a:t> DL00</a:t>
              </a:r>
            </a:p>
          </p:txBody>
        </p:sp>
        <p:sp>
          <p:nvSpPr>
            <p:cNvPr id="16" name="Text Box 29"/>
            <p:cNvSpPr txBox="1">
              <a:spLocks noChangeArrowheads="1"/>
            </p:cNvSpPr>
            <p:nvPr/>
          </p:nvSpPr>
          <p:spPr bwMode="auto">
            <a:xfrm>
              <a:off x="1258888"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Miami</a:t>
              </a:r>
            </a:p>
            <a:p>
              <a:pPr>
                <a:spcBef>
                  <a:spcPct val="0"/>
                </a:spcBef>
                <a:buClrTx/>
                <a:buFontTx/>
                <a:buNone/>
              </a:pPr>
              <a:r>
                <a:rPr lang="en-US" altLang="de-DE" sz="1400" b="0">
                  <a:cs typeface="Times New Roman" panose="02020603050405020304" pitchFamily="18" charset="0"/>
                </a:rPr>
                <a:t> MI00</a:t>
              </a:r>
            </a:p>
          </p:txBody>
        </p:sp>
        <p:sp>
          <p:nvSpPr>
            <p:cNvPr id="17" name="Text Box 30"/>
            <p:cNvSpPr txBox="1">
              <a:spLocks noChangeArrowheads="1"/>
            </p:cNvSpPr>
            <p:nvPr/>
          </p:nvSpPr>
          <p:spPr bwMode="auto">
            <a:xfrm>
              <a:off x="19780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S. Diego</a:t>
              </a:r>
            </a:p>
            <a:p>
              <a:pPr>
                <a:spcBef>
                  <a:spcPct val="0"/>
                </a:spcBef>
                <a:buClrTx/>
                <a:buFontTx/>
                <a:buNone/>
              </a:pPr>
              <a:r>
                <a:rPr lang="en-US" altLang="de-DE" sz="1400" b="0">
                  <a:cs typeface="Times New Roman" panose="02020603050405020304" pitchFamily="18" charset="0"/>
                </a:rPr>
                <a:t>SD00</a:t>
              </a:r>
            </a:p>
          </p:txBody>
        </p:sp>
        <p:sp>
          <p:nvSpPr>
            <p:cNvPr id="18" name="Text Box 31"/>
            <p:cNvSpPr txBox="1">
              <a:spLocks noChangeArrowheads="1"/>
            </p:cNvSpPr>
            <p:nvPr/>
          </p:nvSpPr>
          <p:spPr bwMode="auto">
            <a:xfrm>
              <a:off x="2670175"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CA00</a:t>
              </a:r>
            </a:p>
          </p:txBody>
        </p:sp>
        <p:sp>
          <p:nvSpPr>
            <p:cNvPr id="19" name="AutoShape 32"/>
            <p:cNvSpPr>
              <a:spLocks noChangeArrowheads="1"/>
            </p:cNvSpPr>
            <p:nvPr/>
          </p:nvSpPr>
          <p:spPr bwMode="auto">
            <a:xfrm>
              <a:off x="2916238" y="1341438"/>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0" name="Text Box 33"/>
            <p:cNvSpPr txBox="1">
              <a:spLocks noChangeArrowheads="1"/>
            </p:cNvSpPr>
            <p:nvPr/>
          </p:nvSpPr>
          <p:spPr bwMode="auto">
            <a:xfrm>
              <a:off x="29305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Toronto</a:t>
              </a:r>
            </a:p>
            <a:p>
              <a:pPr>
                <a:spcBef>
                  <a:spcPct val="0"/>
                </a:spcBef>
                <a:buClrTx/>
                <a:buFontTx/>
                <a:buNone/>
              </a:pPr>
              <a:r>
                <a:rPr lang="en-US" altLang="de-DE" sz="1400" b="0">
                  <a:solidFill>
                    <a:srgbClr val="EAEAEA"/>
                  </a:solidFill>
                  <a:cs typeface="Times New Roman" panose="02020603050405020304" pitchFamily="18" charset="0"/>
                </a:rPr>
                <a:t>TO00</a:t>
              </a:r>
            </a:p>
          </p:txBody>
        </p:sp>
        <p:sp>
          <p:nvSpPr>
            <p:cNvPr id="21" name="Text Box 34"/>
            <p:cNvSpPr txBox="1">
              <a:spLocks noChangeArrowheads="1"/>
            </p:cNvSpPr>
            <p:nvPr/>
          </p:nvSpPr>
          <p:spPr bwMode="auto">
            <a:xfrm>
              <a:off x="539750" y="1341438"/>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Shipping Point</a:t>
              </a:r>
            </a:p>
          </p:txBody>
        </p:sp>
        <p:sp>
          <p:nvSpPr>
            <p:cNvPr id="22" name="AutoShape 35"/>
            <p:cNvSpPr>
              <a:spLocks noChangeArrowheads="1"/>
            </p:cNvSpPr>
            <p:nvPr/>
          </p:nvSpPr>
          <p:spPr bwMode="auto">
            <a:xfrm>
              <a:off x="22780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DL00</a:t>
              </a:r>
            </a:p>
          </p:txBody>
        </p:sp>
        <p:sp>
          <p:nvSpPr>
            <p:cNvPr id="23" name="Text Box 36"/>
            <p:cNvSpPr txBox="1">
              <a:spLocks noChangeArrowheads="1"/>
            </p:cNvSpPr>
            <p:nvPr/>
          </p:nvSpPr>
          <p:spPr bwMode="auto">
            <a:xfrm>
              <a:off x="539750" y="2066925"/>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Storage </a:t>
              </a:r>
            </a:p>
            <a:p>
              <a:pPr eaLnBrk="1" hangingPunct="1">
                <a:spcBef>
                  <a:spcPct val="0"/>
                </a:spcBef>
                <a:buClrTx/>
                <a:buFontTx/>
                <a:buNone/>
              </a:pPr>
              <a:r>
                <a:rPr lang="en-US" altLang="de-DE"/>
                <a:t>Location</a:t>
              </a:r>
            </a:p>
          </p:txBody>
        </p:sp>
        <p:sp>
          <p:nvSpPr>
            <p:cNvPr id="24" name="AutoShape 37"/>
            <p:cNvSpPr>
              <a:spLocks noChangeArrowheads="1"/>
            </p:cNvSpPr>
            <p:nvPr/>
          </p:nvSpPr>
          <p:spPr bwMode="auto">
            <a:xfrm>
              <a:off x="20970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25" name="AutoShape 38"/>
            <p:cNvSpPr>
              <a:spLocks noChangeArrowheads="1"/>
            </p:cNvSpPr>
            <p:nvPr/>
          </p:nvSpPr>
          <p:spPr bwMode="auto">
            <a:xfrm>
              <a:off x="298767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26" name="AutoShape 39"/>
            <p:cNvSpPr>
              <a:spLocks noChangeArrowheads="1"/>
            </p:cNvSpPr>
            <p:nvPr/>
          </p:nvSpPr>
          <p:spPr bwMode="auto">
            <a:xfrm>
              <a:off x="3708400"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SD00</a:t>
              </a:r>
            </a:p>
          </p:txBody>
        </p:sp>
        <p:sp>
          <p:nvSpPr>
            <p:cNvPr id="27" name="AutoShape 40"/>
            <p:cNvSpPr>
              <a:spLocks noChangeArrowheads="1"/>
            </p:cNvSpPr>
            <p:nvPr/>
          </p:nvSpPr>
          <p:spPr bwMode="auto">
            <a:xfrm>
              <a:off x="59737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HD00</a:t>
              </a:r>
            </a:p>
          </p:txBody>
        </p:sp>
        <p:sp>
          <p:nvSpPr>
            <p:cNvPr id="28" name="AutoShape 41"/>
            <p:cNvSpPr>
              <a:spLocks noChangeArrowheads="1"/>
            </p:cNvSpPr>
            <p:nvPr/>
          </p:nvSpPr>
          <p:spPr bwMode="auto">
            <a:xfrm>
              <a:off x="668972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HH00</a:t>
              </a:r>
            </a:p>
          </p:txBody>
        </p:sp>
        <p:sp>
          <p:nvSpPr>
            <p:cNvPr id="29" name="AutoShape 42"/>
            <p:cNvSpPr>
              <a:spLocks noChangeArrowheads="1"/>
            </p:cNvSpPr>
            <p:nvPr/>
          </p:nvSpPr>
          <p:spPr bwMode="auto">
            <a:xfrm>
              <a:off x="6042025" y="1271588"/>
              <a:ext cx="2808288"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30" name="Text Box 43"/>
            <p:cNvSpPr txBox="1">
              <a:spLocks noChangeArrowheads="1"/>
            </p:cNvSpPr>
            <p:nvPr/>
          </p:nvSpPr>
          <p:spPr bwMode="auto">
            <a:xfrm>
              <a:off x="6011863"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AU00</a:t>
              </a:r>
            </a:p>
          </p:txBody>
        </p:sp>
        <p:sp>
          <p:nvSpPr>
            <p:cNvPr id="31" name="AutoShape 44"/>
            <p:cNvSpPr>
              <a:spLocks noChangeArrowheads="1"/>
            </p:cNvSpPr>
            <p:nvPr/>
          </p:nvSpPr>
          <p:spPr bwMode="auto">
            <a:xfrm>
              <a:off x="6257925" y="1344613"/>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2" name="Text Box 45"/>
            <p:cNvSpPr txBox="1">
              <a:spLocks noChangeArrowheads="1"/>
            </p:cNvSpPr>
            <p:nvPr/>
          </p:nvSpPr>
          <p:spPr bwMode="auto">
            <a:xfrm>
              <a:off x="6272213" y="5087938"/>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Perth</a:t>
              </a:r>
            </a:p>
            <a:p>
              <a:pPr>
                <a:spcBef>
                  <a:spcPct val="0"/>
                </a:spcBef>
                <a:buClrTx/>
                <a:buFontTx/>
                <a:buNone/>
              </a:pPr>
              <a:r>
                <a:rPr lang="en-US" altLang="de-DE" sz="1400" b="0">
                  <a:solidFill>
                    <a:srgbClr val="EAEAEA"/>
                  </a:solidFill>
                  <a:cs typeface="Times New Roman" panose="02020603050405020304" pitchFamily="18" charset="0"/>
                </a:rPr>
                <a:t>PE00</a:t>
              </a:r>
            </a:p>
          </p:txBody>
        </p:sp>
        <p:sp>
          <p:nvSpPr>
            <p:cNvPr id="33" name="AutoShape 46"/>
            <p:cNvSpPr>
              <a:spLocks noChangeArrowheads="1"/>
            </p:cNvSpPr>
            <p:nvPr/>
          </p:nvSpPr>
          <p:spPr bwMode="auto">
            <a:xfrm>
              <a:off x="495300" y="3068638"/>
              <a:ext cx="7964488" cy="1579562"/>
            </a:xfrm>
            <a:prstGeom prst="parallelogram">
              <a:avLst>
                <a:gd name="adj" fmla="val 46524"/>
              </a:avLst>
            </a:prstGeom>
            <a:gradFill rotWithShape="0">
              <a:gsLst>
                <a:gs pos="0">
                  <a:srgbClr val="1F8AFF"/>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1F8AFF"/>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4" name="Text Box 47"/>
            <p:cNvSpPr txBox="1">
              <a:spLocks noChangeArrowheads="1"/>
            </p:cNvSpPr>
            <p:nvPr/>
          </p:nvSpPr>
          <p:spPr bwMode="auto">
            <a:xfrm>
              <a:off x="2411413" y="3068638"/>
              <a:ext cx="48831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Central Purchasing Organization (global) GL00</a:t>
              </a:r>
              <a:endParaRPr lang="en-US" altLang="de-DE" sz="1600">
                <a:cs typeface="Times New Roman" panose="02020603050405020304" pitchFamily="18" charset="0"/>
              </a:endParaRPr>
            </a:p>
          </p:txBody>
        </p:sp>
        <p:sp>
          <p:nvSpPr>
            <p:cNvPr id="35" name="AutoShape 48"/>
            <p:cNvSpPr>
              <a:spLocks noChangeArrowheads="1"/>
            </p:cNvSpPr>
            <p:nvPr/>
          </p:nvSpPr>
          <p:spPr bwMode="auto">
            <a:xfrm>
              <a:off x="900113" y="3429000"/>
              <a:ext cx="2663825" cy="1143000"/>
            </a:xfrm>
            <a:prstGeom prst="parallelogram">
              <a:avLst>
                <a:gd name="adj" fmla="val 4666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6" name="Text Box 49"/>
            <p:cNvSpPr txBox="1">
              <a:spLocks noChangeArrowheads="1"/>
            </p:cNvSpPr>
            <p:nvPr/>
          </p:nvSpPr>
          <p:spPr bwMode="auto">
            <a:xfrm>
              <a:off x="1392238" y="3429000"/>
              <a:ext cx="2819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Org. US00</a:t>
              </a:r>
              <a:endParaRPr lang="en-US" altLang="de-DE" sz="1400">
                <a:cs typeface="Times New Roman" panose="02020603050405020304" pitchFamily="18" charset="0"/>
              </a:endParaRPr>
            </a:p>
          </p:txBody>
        </p:sp>
        <p:sp>
          <p:nvSpPr>
            <p:cNvPr id="37" name="AutoShape 50"/>
            <p:cNvSpPr>
              <a:spLocks noChangeArrowheads="1"/>
            </p:cNvSpPr>
            <p:nvPr/>
          </p:nvSpPr>
          <p:spPr bwMode="auto">
            <a:xfrm>
              <a:off x="4572000" y="3429000"/>
              <a:ext cx="2016125" cy="1143000"/>
            </a:xfrm>
            <a:prstGeom prst="parallelogram">
              <a:avLst>
                <a:gd name="adj" fmla="val 4597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8" name="Text Box 51"/>
            <p:cNvSpPr txBox="1">
              <a:spLocks noChangeArrowheads="1"/>
            </p:cNvSpPr>
            <p:nvPr/>
          </p:nvSpPr>
          <p:spPr bwMode="auto">
            <a:xfrm>
              <a:off x="3995738"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DE00</a:t>
              </a:r>
            </a:p>
          </p:txBody>
        </p:sp>
        <p:sp>
          <p:nvSpPr>
            <p:cNvPr id="39" name="Text Box 52"/>
            <p:cNvSpPr txBox="1">
              <a:spLocks noChangeArrowheads="1"/>
            </p:cNvSpPr>
            <p:nvPr/>
          </p:nvSpPr>
          <p:spPr bwMode="auto">
            <a:xfrm>
              <a:off x="4211638"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Heidelb.</a:t>
              </a:r>
            </a:p>
            <a:p>
              <a:pPr>
                <a:spcBef>
                  <a:spcPct val="0"/>
                </a:spcBef>
                <a:buClrTx/>
                <a:buFontTx/>
                <a:buNone/>
              </a:pPr>
              <a:r>
                <a:rPr lang="en-US" altLang="de-DE" sz="1400" b="0">
                  <a:cs typeface="Times New Roman" panose="02020603050405020304" pitchFamily="18" charset="0"/>
                </a:rPr>
                <a:t> HD00</a:t>
              </a:r>
            </a:p>
          </p:txBody>
        </p:sp>
        <p:sp>
          <p:nvSpPr>
            <p:cNvPr id="40" name="Text Box 53"/>
            <p:cNvSpPr txBox="1">
              <a:spLocks noChangeArrowheads="1"/>
            </p:cNvSpPr>
            <p:nvPr/>
          </p:nvSpPr>
          <p:spPr bwMode="auto">
            <a:xfrm>
              <a:off x="4932363"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Hamburg</a:t>
              </a:r>
            </a:p>
            <a:p>
              <a:pPr>
                <a:spcBef>
                  <a:spcPct val="0"/>
                </a:spcBef>
                <a:buClrTx/>
                <a:buFontTx/>
                <a:buNone/>
              </a:pPr>
              <a:r>
                <a:rPr lang="en-US" altLang="de-DE" sz="1400" b="0">
                  <a:cs typeface="Times New Roman" panose="02020603050405020304" pitchFamily="18" charset="0"/>
                </a:rPr>
                <a:t> HH00</a:t>
              </a:r>
            </a:p>
          </p:txBody>
        </p:sp>
        <p:sp>
          <p:nvSpPr>
            <p:cNvPr id="41" name="AutoShape 54"/>
            <p:cNvSpPr>
              <a:spLocks noChangeArrowheads="1"/>
            </p:cNvSpPr>
            <p:nvPr/>
          </p:nvSpPr>
          <p:spPr bwMode="auto">
            <a:xfrm>
              <a:off x="19716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42" name="AutoShape 55"/>
            <p:cNvSpPr>
              <a:spLocks noChangeArrowheads="1"/>
            </p:cNvSpPr>
            <p:nvPr/>
          </p:nvSpPr>
          <p:spPr bwMode="auto">
            <a:xfrm>
              <a:off x="1844675"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3" name="AutoShape 56"/>
            <p:cNvSpPr>
              <a:spLocks noChangeArrowheads="1"/>
            </p:cNvSpPr>
            <p:nvPr/>
          </p:nvSpPr>
          <p:spPr bwMode="auto">
            <a:xfrm>
              <a:off x="1716088" y="27082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4" name="AutoShape 57"/>
            <p:cNvSpPr>
              <a:spLocks noChangeArrowheads="1"/>
            </p:cNvSpPr>
            <p:nvPr/>
          </p:nvSpPr>
          <p:spPr bwMode="auto">
            <a:xfrm>
              <a:off x="2835275" y="184626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5" name="AutoShape 58"/>
            <p:cNvSpPr>
              <a:spLocks noChangeArrowheads="1"/>
            </p:cNvSpPr>
            <p:nvPr/>
          </p:nvSpPr>
          <p:spPr bwMode="auto">
            <a:xfrm>
              <a:off x="27082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6" name="AutoShape 59"/>
            <p:cNvSpPr>
              <a:spLocks noChangeArrowheads="1"/>
            </p:cNvSpPr>
            <p:nvPr/>
          </p:nvSpPr>
          <p:spPr bwMode="auto">
            <a:xfrm>
              <a:off x="2579688"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7" name="AutoShape 60"/>
            <p:cNvSpPr>
              <a:spLocks noChangeArrowheads="1"/>
            </p:cNvSpPr>
            <p:nvPr/>
          </p:nvSpPr>
          <p:spPr bwMode="auto">
            <a:xfrm>
              <a:off x="3554413"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8" name="AutoShape 61"/>
            <p:cNvSpPr>
              <a:spLocks noChangeArrowheads="1"/>
            </p:cNvSpPr>
            <p:nvPr/>
          </p:nvSpPr>
          <p:spPr bwMode="auto">
            <a:xfrm>
              <a:off x="342741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9" name="AutoShape 62"/>
            <p:cNvSpPr>
              <a:spLocks noChangeArrowheads="1"/>
            </p:cNvSpPr>
            <p:nvPr/>
          </p:nvSpPr>
          <p:spPr bwMode="auto">
            <a:xfrm>
              <a:off x="3298825"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0" name="AutoShape 63"/>
            <p:cNvSpPr>
              <a:spLocks noChangeArrowheads="1"/>
            </p:cNvSpPr>
            <p:nvPr/>
          </p:nvSpPr>
          <p:spPr bwMode="auto">
            <a:xfrm>
              <a:off x="4495800" y="1844675"/>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51" name="AutoShape 64"/>
            <p:cNvSpPr>
              <a:spLocks noChangeArrowheads="1"/>
            </p:cNvSpPr>
            <p:nvPr/>
          </p:nvSpPr>
          <p:spPr bwMode="auto">
            <a:xfrm>
              <a:off x="4368800" y="213201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52" name="AutoShape 65"/>
            <p:cNvSpPr>
              <a:spLocks noChangeArrowheads="1"/>
            </p:cNvSpPr>
            <p:nvPr/>
          </p:nvSpPr>
          <p:spPr bwMode="auto">
            <a:xfrm>
              <a:off x="4240213" y="241935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53" name="AutoShape 66"/>
            <p:cNvSpPr>
              <a:spLocks noChangeArrowheads="1"/>
            </p:cNvSpPr>
            <p:nvPr/>
          </p:nvSpPr>
          <p:spPr bwMode="auto">
            <a:xfrm>
              <a:off x="5807075" y="18430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54" name="AutoShape 67"/>
            <p:cNvSpPr>
              <a:spLocks noChangeArrowheads="1"/>
            </p:cNvSpPr>
            <p:nvPr/>
          </p:nvSpPr>
          <p:spPr bwMode="auto">
            <a:xfrm>
              <a:off x="568166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55" name="AutoShape 68"/>
            <p:cNvSpPr>
              <a:spLocks noChangeArrowheads="1"/>
            </p:cNvSpPr>
            <p:nvPr/>
          </p:nvSpPr>
          <p:spPr bwMode="auto">
            <a:xfrm>
              <a:off x="5554663"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6" name="AutoShape 69"/>
            <p:cNvSpPr>
              <a:spLocks noChangeArrowheads="1"/>
            </p:cNvSpPr>
            <p:nvPr/>
          </p:nvSpPr>
          <p:spPr bwMode="auto">
            <a:xfrm>
              <a:off x="5426075" y="27066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7" name="AutoShape 70"/>
            <p:cNvSpPr>
              <a:spLocks noChangeArrowheads="1"/>
            </p:cNvSpPr>
            <p:nvPr/>
          </p:nvSpPr>
          <p:spPr bwMode="auto">
            <a:xfrm>
              <a:off x="65166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58" name="AutoShape 71"/>
            <p:cNvSpPr>
              <a:spLocks noChangeArrowheads="1"/>
            </p:cNvSpPr>
            <p:nvPr/>
          </p:nvSpPr>
          <p:spPr bwMode="auto">
            <a:xfrm>
              <a:off x="6389688"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9" name="AutoShape 72"/>
            <p:cNvSpPr>
              <a:spLocks noChangeArrowheads="1"/>
            </p:cNvSpPr>
            <p:nvPr/>
          </p:nvSpPr>
          <p:spPr bwMode="auto">
            <a:xfrm>
              <a:off x="6261100"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60" name="AutoShape 73"/>
            <p:cNvSpPr>
              <a:spLocks noChangeArrowheads="1"/>
            </p:cNvSpPr>
            <p:nvPr/>
          </p:nvSpPr>
          <p:spPr bwMode="auto">
            <a:xfrm>
              <a:off x="4667250" y="1412875"/>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TO00</a:t>
              </a:r>
            </a:p>
          </p:txBody>
        </p:sp>
        <p:sp>
          <p:nvSpPr>
            <p:cNvPr id="61" name="AutoShape 74"/>
            <p:cNvSpPr>
              <a:spLocks noChangeArrowheads="1"/>
            </p:cNvSpPr>
            <p:nvPr/>
          </p:nvSpPr>
          <p:spPr bwMode="auto">
            <a:xfrm>
              <a:off x="7832725" y="184626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62" name="AutoShape 75"/>
            <p:cNvSpPr>
              <a:spLocks noChangeArrowheads="1"/>
            </p:cNvSpPr>
            <p:nvPr/>
          </p:nvSpPr>
          <p:spPr bwMode="auto">
            <a:xfrm>
              <a:off x="7705725" y="213360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63" name="AutoShape 76"/>
            <p:cNvSpPr>
              <a:spLocks noChangeArrowheads="1"/>
            </p:cNvSpPr>
            <p:nvPr/>
          </p:nvSpPr>
          <p:spPr bwMode="auto">
            <a:xfrm>
              <a:off x="7577138" y="2420938"/>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64" name="AutoShape 77"/>
            <p:cNvSpPr>
              <a:spLocks noChangeArrowheads="1"/>
            </p:cNvSpPr>
            <p:nvPr/>
          </p:nvSpPr>
          <p:spPr bwMode="auto">
            <a:xfrm>
              <a:off x="8004175" y="1414463"/>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PE00</a:t>
              </a:r>
            </a:p>
          </p:txBody>
        </p:sp>
        <p:sp>
          <p:nvSpPr>
            <p:cNvPr id="65" name="AutoShape 78"/>
            <p:cNvSpPr>
              <a:spLocks noChangeArrowheads="1"/>
            </p:cNvSpPr>
            <p:nvPr/>
          </p:nvSpPr>
          <p:spPr bwMode="auto">
            <a:xfrm>
              <a:off x="3276600"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66" name="Text Box 79"/>
            <p:cNvSpPr txBox="1">
              <a:spLocks noChangeArrowheads="1"/>
            </p:cNvSpPr>
            <p:nvPr/>
          </p:nvSpPr>
          <p:spPr bwMode="auto">
            <a:xfrm>
              <a:off x="3708400"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CA00</a:t>
              </a:r>
              <a:endParaRPr lang="en-US" altLang="de-DE" sz="1400">
                <a:solidFill>
                  <a:srgbClr val="EAEAEA"/>
                </a:solidFill>
                <a:cs typeface="Times New Roman" panose="02020603050405020304" pitchFamily="18" charset="0"/>
              </a:endParaRPr>
            </a:p>
          </p:txBody>
        </p:sp>
        <p:sp>
          <p:nvSpPr>
            <p:cNvPr id="67" name="AutoShape 80"/>
            <p:cNvSpPr>
              <a:spLocks noChangeArrowheads="1"/>
            </p:cNvSpPr>
            <p:nvPr/>
          </p:nvSpPr>
          <p:spPr bwMode="auto">
            <a:xfrm>
              <a:off x="1096963" y="3789363"/>
              <a:ext cx="3095625" cy="609600"/>
            </a:xfrm>
            <a:prstGeom prst="parallelogram">
              <a:avLst>
                <a:gd name="adj" fmla="val 45303"/>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68" name="Text Box 81"/>
            <p:cNvSpPr txBox="1">
              <a:spLocks noChangeArrowheads="1"/>
            </p:cNvSpPr>
            <p:nvPr/>
          </p:nvSpPr>
          <p:spPr bwMode="auto">
            <a:xfrm>
              <a:off x="1187450" y="3860800"/>
              <a:ext cx="30972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Group North America</a:t>
              </a:r>
            </a:p>
            <a:p>
              <a:pPr eaLnBrk="1" hangingPunct="1">
                <a:spcBef>
                  <a:spcPct val="0"/>
                </a:spcBef>
                <a:buClrTx/>
                <a:buFontTx/>
                <a:buNone/>
              </a:pPr>
              <a:r>
                <a:rPr lang="en-US" altLang="de-DE" sz="1400"/>
                <a:t>                       N00</a:t>
              </a:r>
              <a:endParaRPr lang="en-US" altLang="de-DE" sz="1400">
                <a:cs typeface="Times New Roman" panose="02020603050405020304" pitchFamily="18" charset="0"/>
              </a:endParaRPr>
            </a:p>
          </p:txBody>
        </p:sp>
        <p:sp>
          <p:nvSpPr>
            <p:cNvPr id="69" name="Text Box 82"/>
            <p:cNvSpPr txBox="1">
              <a:spLocks noChangeArrowheads="1"/>
            </p:cNvSpPr>
            <p:nvPr/>
          </p:nvSpPr>
          <p:spPr bwMode="auto">
            <a:xfrm>
              <a:off x="5292725" y="3429000"/>
              <a:ext cx="1008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PO DE00</a:t>
              </a:r>
              <a:endParaRPr lang="en-US" altLang="de-DE" sz="1400">
                <a:cs typeface="Times New Roman" panose="02020603050405020304" pitchFamily="18" charset="0"/>
              </a:endParaRPr>
            </a:p>
          </p:txBody>
        </p:sp>
        <p:sp>
          <p:nvSpPr>
            <p:cNvPr id="70" name="AutoShape 83"/>
            <p:cNvSpPr>
              <a:spLocks noChangeArrowheads="1"/>
            </p:cNvSpPr>
            <p:nvPr/>
          </p:nvSpPr>
          <p:spPr bwMode="auto">
            <a:xfrm>
              <a:off x="4716463" y="3789363"/>
              <a:ext cx="1584325" cy="609600"/>
            </a:xfrm>
            <a:prstGeom prst="parallelogram">
              <a:avLst>
                <a:gd name="adj" fmla="val 47094"/>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1" name="Text Box 84"/>
            <p:cNvSpPr txBox="1">
              <a:spLocks noChangeArrowheads="1"/>
            </p:cNvSpPr>
            <p:nvPr/>
          </p:nvSpPr>
          <p:spPr bwMode="auto">
            <a:xfrm>
              <a:off x="4716463" y="3860800"/>
              <a:ext cx="151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     PGr Europe</a:t>
              </a:r>
            </a:p>
            <a:p>
              <a:pPr eaLnBrk="1" hangingPunct="1">
                <a:spcBef>
                  <a:spcPct val="0"/>
                </a:spcBef>
                <a:buClrTx/>
                <a:buFontTx/>
                <a:buNone/>
              </a:pPr>
              <a:r>
                <a:rPr lang="en-US" altLang="de-DE" sz="1400"/>
                <a:t>        E00</a:t>
              </a:r>
              <a:endParaRPr lang="en-US" altLang="de-DE" sz="1400">
                <a:cs typeface="Times New Roman" panose="02020603050405020304" pitchFamily="18" charset="0"/>
              </a:endParaRPr>
            </a:p>
          </p:txBody>
        </p:sp>
        <p:sp>
          <p:nvSpPr>
            <p:cNvPr id="72" name="AutoShape 85"/>
            <p:cNvSpPr>
              <a:spLocks noChangeArrowheads="1"/>
            </p:cNvSpPr>
            <p:nvPr/>
          </p:nvSpPr>
          <p:spPr bwMode="auto">
            <a:xfrm>
              <a:off x="6588125"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73" name="Text Box 86"/>
            <p:cNvSpPr txBox="1">
              <a:spLocks noChangeArrowheads="1"/>
            </p:cNvSpPr>
            <p:nvPr/>
          </p:nvSpPr>
          <p:spPr bwMode="auto">
            <a:xfrm>
              <a:off x="7019925"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AU00</a:t>
              </a:r>
              <a:endParaRPr lang="en-US" altLang="de-DE" sz="1400">
                <a:solidFill>
                  <a:srgbClr val="EAEAEA"/>
                </a:solidFill>
                <a:cs typeface="Times New Roman" panose="02020603050405020304" pitchFamily="18" charset="0"/>
              </a:endParaRPr>
            </a:p>
          </p:txBody>
        </p:sp>
        <p:sp>
          <p:nvSpPr>
            <p:cNvPr id="74" name="AutoShape 87"/>
            <p:cNvSpPr>
              <a:spLocks noChangeArrowheads="1"/>
            </p:cNvSpPr>
            <p:nvPr/>
          </p:nvSpPr>
          <p:spPr bwMode="auto">
            <a:xfrm>
              <a:off x="6732588" y="3860800"/>
              <a:ext cx="792162" cy="609600"/>
            </a:xfrm>
            <a:prstGeom prst="parallelogram">
              <a:avLst>
                <a:gd name="adj" fmla="val 45313"/>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5" name="Text Box 88"/>
            <p:cNvSpPr txBox="1">
              <a:spLocks noChangeArrowheads="1"/>
            </p:cNvSpPr>
            <p:nvPr/>
          </p:nvSpPr>
          <p:spPr bwMode="auto">
            <a:xfrm>
              <a:off x="6805613" y="3860800"/>
              <a:ext cx="7191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Asia</a:t>
              </a:r>
            </a:p>
            <a:p>
              <a:pPr eaLnBrk="1" hangingPunct="1">
                <a:spcBef>
                  <a:spcPct val="0"/>
                </a:spcBef>
                <a:buClrTx/>
                <a:buFontTx/>
                <a:buNone/>
              </a:pPr>
              <a:r>
                <a:rPr lang="en-US" altLang="de-DE" sz="1400">
                  <a:solidFill>
                    <a:srgbClr val="EAEAEA"/>
                  </a:solidFill>
                </a:rPr>
                <a:t>A00</a:t>
              </a:r>
              <a:endParaRPr lang="en-US" altLang="de-DE" sz="1400">
                <a:solidFill>
                  <a:srgbClr val="EAEAEA"/>
                </a:solidFill>
                <a:cs typeface="Times New Roman" panose="02020603050405020304" pitchFamily="18" charset="0"/>
              </a:endParaRPr>
            </a:p>
          </p:txBody>
        </p:sp>
        <p:sp>
          <p:nvSpPr>
            <p:cNvPr id="76" name="Text Box 89"/>
            <p:cNvSpPr txBox="1">
              <a:spLocks noChangeArrowheads="1"/>
            </p:cNvSpPr>
            <p:nvPr/>
          </p:nvSpPr>
          <p:spPr bwMode="auto">
            <a:xfrm>
              <a:off x="8050213" y="50847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Plant</a:t>
              </a:r>
            </a:p>
          </p:txBody>
        </p:sp>
        <p:sp>
          <p:nvSpPr>
            <p:cNvPr id="77" name="Text Box 90"/>
            <p:cNvSpPr txBox="1">
              <a:spLocks noChangeArrowheads="1"/>
            </p:cNvSpPr>
            <p:nvPr/>
          </p:nvSpPr>
          <p:spPr bwMode="auto">
            <a:xfrm>
              <a:off x="7305675" y="5589588"/>
              <a:ext cx="1298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Company Code</a:t>
              </a:r>
            </a:p>
          </p:txBody>
        </p:sp>
      </p:grpSp>
    </p:spTree>
    <p:extLst>
      <p:ext uri="{BB962C8B-B14F-4D97-AF65-F5344CB8AC3E}">
        <p14:creationId xmlns:p14="http://schemas.microsoft.com/office/powerpoint/2010/main" val="397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SAP </a:t>
            </a:r>
            <a:r>
              <a:rPr lang="de-DE" dirty="0" smtClean="0"/>
              <a:t>S/4HANA 1709</a:t>
            </a:r>
            <a:endParaRPr lang="de-DE" dirty="0"/>
          </a:p>
        </p:txBody>
      </p:sp>
      <p:sp>
        <p:nvSpPr>
          <p:cNvPr id="4" name="Textplatzhalter 3"/>
          <p:cNvSpPr>
            <a:spLocks noGrp="1"/>
          </p:cNvSpPr>
          <p:nvPr>
            <p:ph type="body" sz="quarter" idx="13"/>
          </p:nvPr>
        </p:nvSpPr>
        <p:spPr/>
        <p:txBody>
          <a:bodyPr/>
          <a:lstStyle/>
          <a:p>
            <a:r>
              <a:rPr lang="de-DE" dirty="0"/>
              <a:t>No Prerequisites </a:t>
            </a:r>
            <a:r>
              <a:rPr lang="en-US" dirty="0"/>
              <a:t>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dirty="0"/>
              <a:t>3.2 (May 2018)</a:t>
            </a:r>
          </a:p>
        </p:txBody>
      </p:sp>
    </p:spTree>
    <p:extLst>
      <p:ext uri="{BB962C8B-B14F-4D97-AF65-F5344CB8AC3E}">
        <p14:creationId xmlns:p14="http://schemas.microsoft.com/office/powerpoint/2010/main" val="322245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Vendor Master</a:t>
            </a:r>
          </a:p>
          <a:p>
            <a:pPr lvl="1">
              <a:tabLst>
                <a:tab pos="1971675" algn="l"/>
              </a:tabLst>
            </a:pPr>
            <a:r>
              <a:rPr lang="en-US" altLang="de-DE" dirty="0"/>
              <a:t>Contains all the necessary information needed to business with an </a:t>
            </a:r>
            <a:br>
              <a:rPr lang="en-US" altLang="de-DE" dirty="0"/>
            </a:br>
            <a:r>
              <a:rPr lang="en-US" altLang="de-DE" dirty="0"/>
              <a:t>external supplier</a:t>
            </a:r>
          </a:p>
          <a:p>
            <a:pPr lvl="1">
              <a:tabLst>
                <a:tab pos="1971675" algn="l"/>
              </a:tabLst>
            </a:pPr>
            <a:r>
              <a:rPr lang="en-US" altLang="de-DE" dirty="0"/>
              <a:t>Used and maintained primarily by the  Purchasing and Accounting </a:t>
            </a:r>
            <a:br>
              <a:rPr lang="en-US" altLang="de-DE" dirty="0"/>
            </a:br>
            <a:r>
              <a:rPr lang="en-US" altLang="de-DE" dirty="0"/>
              <a:t>Departments</a:t>
            </a:r>
          </a:p>
          <a:p>
            <a:pPr lvl="1">
              <a:tabLst>
                <a:tab pos="1971675" algn="l"/>
              </a:tabLst>
            </a:pPr>
            <a:r>
              <a:rPr lang="en-US" altLang="de-DE" dirty="0"/>
              <a:t>Every vendor MUST have a master </a:t>
            </a:r>
            <a:r>
              <a:rPr lang="en-US" altLang="de-DE" dirty="0" smtClean="0"/>
              <a:t>record</a:t>
            </a:r>
          </a:p>
          <a:p>
            <a:pPr lvl="2">
              <a:tabLst>
                <a:tab pos="1971675" algn="l"/>
              </a:tabLst>
            </a:pPr>
            <a:r>
              <a:rPr lang="en-US" altLang="de-DE" dirty="0" smtClean="0"/>
              <a:t>One-time vendor possible</a:t>
            </a:r>
            <a:endParaRPr lang="en-US" altLang="de-DE" dirty="0"/>
          </a:p>
          <a:p>
            <a:endParaRPr lang="de-DE" dirty="0"/>
          </a:p>
        </p:txBody>
      </p:sp>
      <p:sp>
        <p:nvSpPr>
          <p:cNvPr id="3" name="Titel 2"/>
          <p:cNvSpPr>
            <a:spLocks noGrp="1"/>
          </p:cNvSpPr>
          <p:nvPr>
            <p:ph type="title"/>
          </p:nvPr>
        </p:nvSpPr>
        <p:spPr/>
        <p:txBody>
          <a:bodyPr/>
          <a:lstStyle/>
          <a:p>
            <a:r>
              <a:rPr lang="en-US" altLang="de-DE"/>
              <a:t>Vendor Master Data</a:t>
            </a:r>
            <a:endParaRPr lang="de-DE"/>
          </a:p>
        </p:txBody>
      </p:sp>
      <p:pic>
        <p:nvPicPr>
          <p:cNvPr id="5" name="Grafik 4"/>
          <p:cNvPicPr>
            <a:picLocks noChangeAspect="1"/>
          </p:cNvPicPr>
          <p:nvPr/>
        </p:nvPicPr>
        <p:blipFill>
          <a:blip r:embed="rId2"/>
          <a:stretch>
            <a:fillRect/>
          </a:stretch>
        </p:blipFill>
        <p:spPr>
          <a:xfrm>
            <a:off x="7067300" y="1426088"/>
            <a:ext cx="4032250" cy="3781941"/>
          </a:xfrm>
          <a:prstGeom prst="rect">
            <a:avLst/>
          </a:prstGeom>
        </p:spPr>
      </p:pic>
      <p:pic>
        <p:nvPicPr>
          <p:cNvPr id="6" name="Grafik 5"/>
          <p:cNvPicPr>
            <a:picLocks noChangeAspect="1"/>
          </p:cNvPicPr>
          <p:nvPr/>
        </p:nvPicPr>
        <p:blipFill>
          <a:blip r:embed="rId3"/>
          <a:stretch>
            <a:fillRect/>
          </a:stretch>
        </p:blipFill>
        <p:spPr>
          <a:xfrm>
            <a:off x="7067300" y="5135196"/>
            <a:ext cx="4032250" cy="1212916"/>
          </a:xfrm>
          <a:prstGeom prst="rect">
            <a:avLst/>
          </a:prstGeom>
        </p:spPr>
      </p:pic>
    </p:spTree>
    <p:extLst>
      <p:ext uri="{BB962C8B-B14F-4D97-AF65-F5344CB8AC3E}">
        <p14:creationId xmlns:p14="http://schemas.microsoft.com/office/powerpoint/2010/main" val="180400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Client Level</a:t>
            </a:r>
          </a:p>
          <a:p>
            <a:pPr lvl="1">
              <a:tabLst>
                <a:tab pos="1971675" algn="l"/>
              </a:tabLst>
            </a:pPr>
            <a:r>
              <a:rPr lang="en-US" altLang="de-DE"/>
              <a:t>Address</a:t>
            </a:r>
          </a:p>
          <a:p>
            <a:pPr lvl="1">
              <a:tabLst>
                <a:tab pos="1971675" algn="l"/>
              </a:tabLst>
            </a:pPr>
            <a:r>
              <a:rPr lang="en-US" altLang="de-DE"/>
              <a:t>Vendor Number</a:t>
            </a:r>
          </a:p>
          <a:p>
            <a:pPr lvl="1">
              <a:tabLst>
                <a:tab pos="1971675" algn="l"/>
              </a:tabLst>
            </a:pPr>
            <a:r>
              <a:rPr lang="en-US" altLang="de-DE"/>
              <a:t>Preferred Communication</a:t>
            </a:r>
          </a:p>
          <a:p>
            <a:pPr lvl="1">
              <a:tabLst>
                <a:tab pos="1971675" algn="l"/>
              </a:tabLst>
            </a:pPr>
            <a:endParaRPr lang="en-US" altLang="de-DE"/>
          </a:p>
          <a:p>
            <a:pPr>
              <a:tabLst>
                <a:tab pos="1971675" algn="l"/>
              </a:tabLst>
            </a:pPr>
            <a:r>
              <a:rPr lang="en-US" altLang="de-DE"/>
              <a:t>Company Code Data</a:t>
            </a:r>
          </a:p>
          <a:p>
            <a:pPr lvl="1">
              <a:tabLst>
                <a:tab pos="1971675" algn="l"/>
              </a:tabLst>
            </a:pPr>
            <a:r>
              <a:rPr lang="en-US" altLang="de-DE"/>
              <a:t>Reconciliation Account</a:t>
            </a:r>
          </a:p>
          <a:p>
            <a:pPr lvl="1">
              <a:tabLst>
                <a:tab pos="1971675" algn="l"/>
              </a:tabLst>
            </a:pPr>
            <a:r>
              <a:rPr lang="en-US" altLang="de-DE"/>
              <a:t>Terms of Payment</a:t>
            </a:r>
          </a:p>
          <a:p>
            <a:pPr lvl="1">
              <a:tabLst>
                <a:tab pos="1971675" algn="l"/>
              </a:tabLst>
            </a:pPr>
            <a:r>
              <a:rPr lang="en-US" altLang="de-DE"/>
              <a:t>Bank Account</a:t>
            </a:r>
          </a:p>
          <a:p>
            <a:pPr lvl="1">
              <a:tabLst>
                <a:tab pos="1971675" algn="l"/>
              </a:tabLst>
            </a:pPr>
            <a:endParaRPr lang="en-US" altLang="de-DE"/>
          </a:p>
          <a:p>
            <a:pPr>
              <a:tabLst>
                <a:tab pos="1971675" algn="l"/>
              </a:tabLst>
            </a:pPr>
            <a:r>
              <a:rPr lang="en-US" altLang="de-DE"/>
              <a:t>Purchase Org Data</a:t>
            </a:r>
          </a:p>
          <a:p>
            <a:pPr lvl="1">
              <a:tabLst>
                <a:tab pos="1971675" algn="l"/>
              </a:tabLst>
            </a:pPr>
            <a:r>
              <a:rPr lang="en-US" altLang="de-DE"/>
              <a:t>Purchasing Currency</a:t>
            </a:r>
          </a:p>
          <a:p>
            <a:pPr lvl="1">
              <a:tabLst>
                <a:tab pos="1971675" algn="l"/>
              </a:tabLst>
            </a:pPr>
            <a:r>
              <a:rPr lang="en-US" altLang="de-DE"/>
              <a:t>Salesman’s Name</a:t>
            </a:r>
          </a:p>
          <a:p>
            <a:pPr lvl="1">
              <a:tabLst>
                <a:tab pos="1971675" algn="l"/>
              </a:tabLst>
            </a:pPr>
            <a:r>
              <a:rPr lang="en-US" altLang="de-DE"/>
              <a:t>Vendor Partners</a:t>
            </a:r>
          </a:p>
          <a:p>
            <a:endParaRPr lang="de-DE"/>
          </a:p>
        </p:txBody>
      </p:sp>
      <p:sp>
        <p:nvSpPr>
          <p:cNvPr id="3" name="Titel 2"/>
          <p:cNvSpPr>
            <a:spLocks noGrp="1"/>
          </p:cNvSpPr>
          <p:nvPr>
            <p:ph type="title"/>
          </p:nvPr>
        </p:nvSpPr>
        <p:spPr/>
        <p:txBody>
          <a:bodyPr/>
          <a:lstStyle/>
          <a:p>
            <a:r>
              <a:rPr lang="en-US" altLang="de-DE"/>
              <a:t>Vendor Master Views</a:t>
            </a:r>
            <a:endParaRPr lang="de-DE"/>
          </a:p>
        </p:txBody>
      </p:sp>
      <p:grpSp>
        <p:nvGrpSpPr>
          <p:cNvPr id="7" name="Gruppieren 6"/>
          <p:cNvGrpSpPr/>
          <p:nvPr/>
        </p:nvGrpSpPr>
        <p:grpSpPr>
          <a:xfrm>
            <a:off x="6608094" y="1982100"/>
            <a:ext cx="3505200" cy="3810000"/>
            <a:chOff x="4843463" y="1700213"/>
            <a:chExt cx="3505200" cy="3810000"/>
          </a:xfrm>
        </p:grpSpPr>
        <p:sp>
          <p:nvSpPr>
            <p:cNvPr id="4" name="AutoShape 4"/>
            <p:cNvSpPr>
              <a:spLocks noChangeArrowheads="1"/>
            </p:cNvSpPr>
            <p:nvPr/>
          </p:nvSpPr>
          <p:spPr bwMode="auto">
            <a:xfrm>
              <a:off x="5148263" y="1700213"/>
              <a:ext cx="2743200" cy="1066800"/>
            </a:xfrm>
            <a:prstGeom prst="roundRect">
              <a:avLst>
                <a:gd name="adj" fmla="val 16667"/>
              </a:avLst>
            </a:prstGeom>
            <a:solidFill>
              <a:srgbClr val="C0C0C0"/>
            </a:solidFill>
            <a:ln w="12700" algn="ctr">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a:solidFill>
                    <a:srgbClr val="000000"/>
                  </a:solidFill>
                </a:rPr>
                <a:t>General Data</a:t>
              </a:r>
            </a:p>
          </p:txBody>
        </p:sp>
        <p:sp>
          <p:nvSpPr>
            <p:cNvPr id="5" name="AutoShape 5"/>
            <p:cNvSpPr>
              <a:spLocks noChangeArrowheads="1"/>
            </p:cNvSpPr>
            <p:nvPr/>
          </p:nvSpPr>
          <p:spPr bwMode="auto">
            <a:xfrm>
              <a:off x="4843463" y="3071813"/>
              <a:ext cx="3505200" cy="1066800"/>
            </a:xfrm>
            <a:prstGeom prst="roundRect">
              <a:avLst>
                <a:gd name="adj" fmla="val 16667"/>
              </a:avLst>
            </a:prstGeom>
            <a:solidFill>
              <a:srgbClr val="004880"/>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a:solidFill>
                    <a:schemeClr val="bg1"/>
                  </a:solidFill>
                </a:rPr>
                <a:t>Company Code Data</a:t>
              </a:r>
            </a:p>
            <a:p>
              <a:pPr algn="ctr">
                <a:spcBef>
                  <a:spcPct val="0"/>
                </a:spcBef>
                <a:buClrTx/>
                <a:buFontTx/>
                <a:buNone/>
              </a:pPr>
              <a:r>
                <a:rPr lang="en-US" altLang="de-DE" sz="2400" b="0">
                  <a:solidFill>
                    <a:schemeClr val="bg1"/>
                  </a:solidFill>
                </a:rPr>
                <a:t>Financial Accounting (FI)</a:t>
              </a:r>
            </a:p>
          </p:txBody>
        </p:sp>
        <p:sp>
          <p:nvSpPr>
            <p:cNvPr id="6" name="AutoShape 6"/>
            <p:cNvSpPr>
              <a:spLocks noChangeArrowheads="1"/>
            </p:cNvSpPr>
            <p:nvPr/>
          </p:nvSpPr>
          <p:spPr bwMode="auto">
            <a:xfrm>
              <a:off x="4843463" y="4443413"/>
              <a:ext cx="3505200" cy="1066800"/>
            </a:xfrm>
            <a:prstGeom prst="roundRect">
              <a:avLst>
                <a:gd name="adj" fmla="val 16667"/>
              </a:avLst>
            </a:prstGeom>
            <a:solidFill>
              <a:srgbClr val="DBB40D"/>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a:solidFill>
                    <a:srgbClr val="000000"/>
                  </a:solidFill>
                </a:rPr>
                <a:t>Purchasing Data</a:t>
              </a:r>
            </a:p>
            <a:p>
              <a:pPr algn="ctr">
                <a:spcBef>
                  <a:spcPct val="0"/>
                </a:spcBef>
                <a:buClrTx/>
                <a:buFontTx/>
                <a:buNone/>
              </a:pPr>
              <a:r>
                <a:rPr lang="en-US" altLang="de-DE" sz="2400" b="0">
                  <a:solidFill>
                    <a:srgbClr val="000000"/>
                  </a:solidFill>
                </a:rPr>
                <a:t>Materials Mgmt (MM)</a:t>
              </a:r>
            </a:p>
          </p:txBody>
        </p:sp>
      </p:grpSp>
    </p:spTree>
    <p:extLst>
      <p:ext uri="{BB962C8B-B14F-4D97-AF65-F5344CB8AC3E}">
        <p14:creationId xmlns:p14="http://schemas.microsoft.com/office/powerpoint/2010/main" val="3613831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Vendor Master</a:t>
            </a:r>
            <a:endParaRPr lang="de-DE"/>
          </a:p>
        </p:txBody>
      </p:sp>
      <p:grpSp>
        <p:nvGrpSpPr>
          <p:cNvPr id="12" name="Gruppieren 11"/>
          <p:cNvGrpSpPr/>
          <p:nvPr/>
        </p:nvGrpSpPr>
        <p:grpSpPr>
          <a:xfrm>
            <a:off x="1581251" y="1610624"/>
            <a:ext cx="9218475" cy="4524376"/>
            <a:chOff x="164601" y="1495424"/>
            <a:chExt cx="9218475" cy="4524376"/>
          </a:xfrm>
        </p:grpSpPr>
        <p:sp>
          <p:nvSpPr>
            <p:cNvPr id="4" name="Text Box 10"/>
            <p:cNvSpPr txBox="1">
              <a:spLocks noChangeArrowheads="1"/>
            </p:cNvSpPr>
            <p:nvPr/>
          </p:nvSpPr>
          <p:spPr bwMode="auto">
            <a:xfrm>
              <a:off x="2286000" y="1495424"/>
              <a:ext cx="5334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General Information</a:t>
              </a:r>
              <a:r>
                <a:rPr lang="en-US" altLang="de-DE" sz="1400" b="0"/>
                <a:t> relevant for the entire organization:</a:t>
              </a:r>
              <a:br>
                <a:rPr lang="en-US" altLang="de-DE" sz="1400" b="0"/>
              </a:br>
              <a:r>
                <a:rPr lang="en-US" altLang="de-DE" sz="1400" b="0"/>
                <a:t>			 </a:t>
              </a:r>
            </a:p>
            <a:p>
              <a:pPr eaLnBrk="1" hangingPunct="1">
                <a:spcBef>
                  <a:spcPct val="50000"/>
                </a:spcBef>
                <a:buClrTx/>
                <a:buFontTx/>
                <a:buNone/>
              </a:pPr>
              <a:r>
                <a:rPr lang="en-US" altLang="de-DE" sz="1400" b="0"/>
                <a:t>			  Name</a:t>
              </a:r>
              <a:br>
                <a:rPr lang="en-US" altLang="de-DE" sz="1400" b="0"/>
              </a:br>
              <a:r>
                <a:rPr lang="en-US" altLang="de-DE" sz="1400" b="0"/>
                <a:t>			  Address</a:t>
              </a:r>
              <a:br>
                <a:rPr lang="en-US" altLang="de-DE" sz="1400" b="0"/>
              </a:br>
              <a:r>
                <a:rPr lang="en-US" altLang="de-DE" sz="1400" b="0"/>
                <a:t>			  Communication</a:t>
              </a:r>
            </a:p>
          </p:txBody>
        </p:sp>
        <p:sp>
          <p:nvSpPr>
            <p:cNvPr id="5" name="AutoShape 7"/>
            <p:cNvSpPr>
              <a:spLocks noChangeArrowheads="1"/>
            </p:cNvSpPr>
            <p:nvPr/>
          </p:nvSpPr>
          <p:spPr bwMode="auto">
            <a:xfrm>
              <a:off x="2913063" y="1846263"/>
              <a:ext cx="2667000" cy="1295400"/>
            </a:xfrm>
            <a:prstGeom prst="can">
              <a:avLst>
                <a:gd name="adj" fmla="val 25000"/>
              </a:avLst>
            </a:prstGeom>
            <a:solidFill>
              <a:srgbClr val="C0C0C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Client XXX</a:t>
              </a:r>
            </a:p>
          </p:txBody>
        </p:sp>
        <p:sp>
          <p:nvSpPr>
            <p:cNvPr id="6" name="AutoShape 4"/>
            <p:cNvSpPr>
              <a:spLocks noChangeArrowheads="1"/>
            </p:cNvSpPr>
            <p:nvPr/>
          </p:nvSpPr>
          <p:spPr bwMode="auto">
            <a:xfrm>
              <a:off x="838200" y="381000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US00</a:t>
              </a:r>
            </a:p>
          </p:txBody>
        </p:sp>
        <p:sp>
          <p:nvSpPr>
            <p:cNvPr id="7" name="AutoShape 5"/>
            <p:cNvSpPr>
              <a:spLocks noChangeArrowheads="1"/>
            </p:cNvSpPr>
            <p:nvPr/>
          </p:nvSpPr>
          <p:spPr bwMode="auto">
            <a:xfrm>
              <a:off x="1403350" y="4652963"/>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DE00</a:t>
              </a:r>
            </a:p>
          </p:txBody>
        </p:sp>
        <p:sp>
          <p:nvSpPr>
            <p:cNvPr id="8" name="Text Box 11"/>
            <p:cNvSpPr txBox="1">
              <a:spLocks noChangeArrowheads="1"/>
            </p:cNvSpPr>
            <p:nvPr/>
          </p:nvSpPr>
          <p:spPr bwMode="auto">
            <a:xfrm>
              <a:off x="164601" y="3476625"/>
              <a:ext cx="54864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solidFill>
                    <a:srgbClr val="000000"/>
                  </a:solidFill>
                </a:rPr>
                <a:t>Company Code specific information</a:t>
              </a:r>
              <a:r>
                <a:rPr lang="en-US" altLang="de-DE" sz="1400" b="0">
                  <a:solidFill>
                    <a:srgbClr val="000000"/>
                  </a:solidFill>
                </a:rPr>
                <a:t>:			   </a:t>
              </a:r>
            </a:p>
            <a:p>
              <a:pPr eaLnBrk="1" hangingPunct="1">
                <a:spcBef>
                  <a:spcPct val="10000"/>
                </a:spcBef>
                <a:buClrTx/>
                <a:buFontTx/>
                <a:buNone/>
              </a:pPr>
              <a:r>
                <a:rPr lang="en-US" altLang="de-DE" sz="1400" b="0">
                  <a:solidFill>
                    <a:srgbClr val="000000"/>
                  </a:solidFill>
                </a:rPr>
                <a:t>			   Acc. </a:t>
              </a:r>
              <a:r>
                <a:rPr lang="en-US" altLang="de-DE" sz="1400" b="0" err="1">
                  <a:solidFill>
                    <a:srgbClr val="000000"/>
                  </a:solidFill>
                </a:rPr>
                <a:t>Mgmt</a:t>
              </a:r>
              <a:r>
                <a:rPr lang="en-US" altLang="de-DE" sz="1400" b="0">
                  <a:solidFill>
                    <a:srgbClr val="000000"/>
                  </a:solidFill>
                </a:rPr>
                <a:t/>
              </a:r>
              <a:br>
                <a:rPr lang="en-US" altLang="de-DE" sz="1400" b="0">
                  <a:solidFill>
                    <a:srgbClr val="000000"/>
                  </a:solidFill>
                </a:rPr>
              </a:br>
              <a:r>
                <a:rPr lang="en-US" altLang="de-DE" sz="1400" b="0">
                  <a:solidFill>
                    <a:srgbClr val="000000"/>
                  </a:solidFill>
                </a:rPr>
                <a:t>	                                  	   Payment</a:t>
              </a:r>
              <a:br>
                <a:rPr lang="en-US" altLang="de-DE" sz="1400" b="0">
                  <a:solidFill>
                    <a:srgbClr val="000000"/>
                  </a:solidFill>
                </a:rPr>
              </a:br>
              <a:r>
                <a:rPr lang="en-US" altLang="de-DE" sz="1400" b="0">
                  <a:solidFill>
                    <a:srgbClr val="000000"/>
                  </a:solidFill>
                </a:rPr>
                <a:t>	                              	   Bank</a:t>
              </a:r>
            </a:p>
          </p:txBody>
        </p:sp>
        <p:sp>
          <p:nvSpPr>
            <p:cNvPr id="9" name="AutoShape 8"/>
            <p:cNvSpPr>
              <a:spLocks noChangeArrowheads="1"/>
            </p:cNvSpPr>
            <p:nvPr/>
          </p:nvSpPr>
          <p:spPr bwMode="auto">
            <a:xfrm>
              <a:off x="4953000" y="38862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US00</a:t>
              </a:r>
            </a:p>
          </p:txBody>
        </p:sp>
        <p:sp>
          <p:nvSpPr>
            <p:cNvPr id="10" name="AutoShape 9"/>
            <p:cNvSpPr>
              <a:spLocks noChangeArrowheads="1"/>
            </p:cNvSpPr>
            <p:nvPr/>
          </p:nvSpPr>
          <p:spPr bwMode="auto">
            <a:xfrm>
              <a:off x="5508625" y="47244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DE00</a:t>
              </a:r>
            </a:p>
          </p:txBody>
        </p:sp>
        <p:sp>
          <p:nvSpPr>
            <p:cNvPr id="11" name="Text Box 12"/>
            <p:cNvSpPr txBox="1">
              <a:spLocks noChangeArrowheads="1"/>
            </p:cNvSpPr>
            <p:nvPr/>
          </p:nvSpPr>
          <p:spPr bwMode="auto">
            <a:xfrm>
              <a:off x="4497595" y="3492037"/>
              <a:ext cx="4885481" cy="97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err="1">
                  <a:solidFill>
                    <a:srgbClr val="000000"/>
                  </a:solidFill>
                </a:rPr>
                <a:t>Purch</a:t>
              </a:r>
              <a:r>
                <a:rPr lang="en-US" altLang="de-DE" sz="1400">
                  <a:solidFill>
                    <a:srgbClr val="000000"/>
                  </a:solidFill>
                </a:rPr>
                <a:t>. Organization specific information</a:t>
              </a:r>
              <a:r>
                <a:rPr lang="en-US" altLang="de-DE" sz="1400" b="0">
                  <a:solidFill>
                    <a:srgbClr val="000000"/>
                  </a:solidFill>
                </a:rPr>
                <a:t>:</a:t>
              </a:r>
              <a:br>
                <a:rPr lang="en-US" altLang="de-DE" sz="1400" b="0">
                  <a:solidFill>
                    <a:srgbClr val="000000"/>
                  </a:solidFill>
                </a:rPr>
              </a:br>
              <a:r>
                <a:rPr lang="en-US" altLang="de-DE" sz="1400" b="0">
                  <a:solidFill>
                    <a:srgbClr val="000000"/>
                  </a:solidFill>
                </a:rPr>
                <a:t>		                </a:t>
              </a:r>
            </a:p>
            <a:p>
              <a:pPr eaLnBrk="1" hangingPunct="1">
                <a:spcBef>
                  <a:spcPct val="10000"/>
                </a:spcBef>
                <a:buClrTx/>
                <a:buFontTx/>
                <a:buNone/>
              </a:pPr>
              <a:r>
                <a:rPr lang="en-US" altLang="de-DE" sz="1400" b="0">
                  <a:solidFill>
                    <a:srgbClr val="000000"/>
                  </a:solidFill>
                </a:rPr>
                <a:t>		                    Incoterms			                    Currency </a:t>
              </a:r>
            </a:p>
          </p:txBody>
        </p:sp>
      </p:grpSp>
    </p:spTree>
    <p:extLst>
      <p:ext uri="{BB962C8B-B14F-4D97-AF65-F5344CB8AC3E}">
        <p14:creationId xmlns:p14="http://schemas.microsoft.com/office/powerpoint/2010/main" val="392520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Material Master</a:t>
            </a:r>
          </a:p>
          <a:p>
            <a:pPr>
              <a:tabLst>
                <a:tab pos="1971675" algn="l"/>
              </a:tabLst>
            </a:pPr>
            <a:endParaRPr lang="en-US" altLang="de-DE" dirty="0"/>
          </a:p>
          <a:p>
            <a:pPr lvl="1">
              <a:tabLst>
                <a:tab pos="1971675" algn="l"/>
              </a:tabLst>
            </a:pPr>
            <a:r>
              <a:rPr lang="en-US" altLang="de-DE" dirty="0"/>
              <a:t>Contains all the information a company needs to manage </a:t>
            </a:r>
            <a:r>
              <a:rPr lang="en-US" altLang="de-DE" dirty="0" smtClean="0"/>
              <a:t>a </a:t>
            </a:r>
            <a:r>
              <a:rPr lang="en-US" altLang="de-DE" dirty="0"/>
              <a:t>material</a:t>
            </a:r>
          </a:p>
          <a:p>
            <a:pPr lvl="1">
              <a:tabLst>
                <a:tab pos="1971675" algn="l"/>
              </a:tabLst>
            </a:pPr>
            <a:endParaRPr lang="en-US" altLang="de-DE" dirty="0"/>
          </a:p>
          <a:p>
            <a:pPr lvl="1">
              <a:tabLst>
                <a:tab pos="1971675" algn="l"/>
              </a:tabLst>
            </a:pPr>
            <a:r>
              <a:rPr lang="en-US" altLang="de-DE" dirty="0"/>
              <a:t>It is used by most components within the SAP system</a:t>
            </a:r>
          </a:p>
          <a:p>
            <a:pPr lvl="2">
              <a:tabLst>
                <a:tab pos="1971675" algn="l"/>
              </a:tabLst>
            </a:pPr>
            <a:r>
              <a:rPr lang="en-US" altLang="de-DE" sz="1400" dirty="0"/>
              <a:t>Sales and Distribution</a:t>
            </a:r>
          </a:p>
          <a:p>
            <a:pPr lvl="2">
              <a:tabLst>
                <a:tab pos="1971675" algn="l"/>
              </a:tabLst>
            </a:pPr>
            <a:r>
              <a:rPr lang="en-US" altLang="de-DE" sz="1400" dirty="0"/>
              <a:t>Materials Management</a:t>
            </a:r>
          </a:p>
          <a:p>
            <a:pPr lvl="2">
              <a:tabLst>
                <a:tab pos="1971675" algn="l"/>
              </a:tabLst>
            </a:pPr>
            <a:r>
              <a:rPr lang="en-US" altLang="de-DE" sz="1400" dirty="0"/>
              <a:t>Production</a:t>
            </a:r>
          </a:p>
          <a:p>
            <a:pPr lvl="2">
              <a:tabLst>
                <a:tab pos="1971675" algn="l"/>
              </a:tabLst>
            </a:pPr>
            <a:r>
              <a:rPr lang="en-US" altLang="de-DE" sz="1400" dirty="0"/>
              <a:t>Plant Maintenance</a:t>
            </a:r>
          </a:p>
          <a:p>
            <a:pPr lvl="2">
              <a:tabLst>
                <a:tab pos="1971675" algn="l"/>
              </a:tabLst>
            </a:pPr>
            <a:r>
              <a:rPr lang="en-US" altLang="de-DE" sz="1400" dirty="0"/>
              <a:t>Accounting/Controlling</a:t>
            </a:r>
          </a:p>
          <a:p>
            <a:pPr lvl="2">
              <a:tabLst>
                <a:tab pos="1971675" algn="l"/>
              </a:tabLst>
            </a:pPr>
            <a:r>
              <a:rPr lang="en-US" altLang="de-DE" sz="1400" dirty="0"/>
              <a:t>Quality Management</a:t>
            </a:r>
          </a:p>
          <a:p>
            <a:pPr lvl="2">
              <a:tabLst>
                <a:tab pos="1971675" algn="l"/>
              </a:tabLst>
            </a:pPr>
            <a:endParaRPr lang="en-US" altLang="de-DE" sz="1400" dirty="0"/>
          </a:p>
          <a:p>
            <a:pPr lvl="1">
              <a:tabLst>
                <a:tab pos="1971675" algn="l"/>
              </a:tabLst>
            </a:pPr>
            <a:r>
              <a:rPr lang="en-US" altLang="de-DE" dirty="0"/>
              <a:t>Material master data is stored in functional segments called Views</a:t>
            </a:r>
          </a:p>
          <a:p>
            <a:endParaRPr lang="de-DE" dirty="0"/>
          </a:p>
        </p:txBody>
      </p:sp>
      <p:sp>
        <p:nvSpPr>
          <p:cNvPr id="3" name="Titel 2"/>
          <p:cNvSpPr>
            <a:spLocks noGrp="1"/>
          </p:cNvSpPr>
          <p:nvPr>
            <p:ph type="title"/>
          </p:nvPr>
        </p:nvSpPr>
        <p:spPr/>
        <p:txBody>
          <a:bodyPr/>
          <a:lstStyle/>
          <a:p>
            <a:r>
              <a:rPr lang="en-US" altLang="de-DE"/>
              <a:t>Material Master Data</a:t>
            </a:r>
            <a:endParaRPr lang="de-DE"/>
          </a:p>
        </p:txBody>
      </p:sp>
      <p:pic>
        <p:nvPicPr>
          <p:cNvPr id="5" name="Grafik 4"/>
          <p:cNvPicPr>
            <a:picLocks noChangeAspect="1"/>
          </p:cNvPicPr>
          <p:nvPr/>
        </p:nvPicPr>
        <p:blipFill>
          <a:blip r:embed="rId2"/>
          <a:stretch>
            <a:fillRect/>
          </a:stretch>
        </p:blipFill>
        <p:spPr>
          <a:xfrm>
            <a:off x="7848652" y="1691079"/>
            <a:ext cx="3919537" cy="4224955"/>
          </a:xfrm>
          <a:prstGeom prst="rect">
            <a:avLst/>
          </a:prstGeom>
        </p:spPr>
      </p:pic>
    </p:spTree>
    <p:extLst>
      <p:ext uri="{BB962C8B-B14F-4D97-AF65-F5344CB8AC3E}">
        <p14:creationId xmlns:p14="http://schemas.microsoft.com/office/powerpoint/2010/main" val="395672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Material Master Views</a:t>
            </a:r>
            <a:endParaRPr lang="de-DE"/>
          </a:p>
        </p:txBody>
      </p:sp>
      <p:grpSp>
        <p:nvGrpSpPr>
          <p:cNvPr id="14" name="Gruppieren 13"/>
          <p:cNvGrpSpPr/>
          <p:nvPr/>
        </p:nvGrpSpPr>
        <p:grpSpPr>
          <a:xfrm>
            <a:off x="2629500" y="2094018"/>
            <a:ext cx="6934200" cy="3586163"/>
            <a:chOff x="1435100" y="1968500"/>
            <a:chExt cx="6934200" cy="3586163"/>
          </a:xfrm>
        </p:grpSpPr>
        <p:sp>
          <p:nvSpPr>
            <p:cNvPr id="4" name="AutoShape 4"/>
            <p:cNvSpPr>
              <a:spLocks noChangeArrowheads="1"/>
            </p:cNvSpPr>
            <p:nvPr/>
          </p:nvSpPr>
          <p:spPr bwMode="auto">
            <a:xfrm>
              <a:off x="2959100" y="31115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Material Master</a:t>
              </a:r>
            </a:p>
          </p:txBody>
        </p:sp>
        <p:sp>
          <p:nvSpPr>
            <p:cNvPr id="5" name="Text Box 5"/>
            <p:cNvSpPr txBox="1">
              <a:spLocks noChangeArrowheads="1"/>
            </p:cNvSpPr>
            <p:nvPr/>
          </p:nvSpPr>
          <p:spPr bwMode="auto">
            <a:xfrm>
              <a:off x="14351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Basic Data</a:t>
              </a:r>
            </a:p>
          </p:txBody>
        </p:sp>
        <p:sp>
          <p:nvSpPr>
            <p:cNvPr id="6" name="Text Box 6"/>
            <p:cNvSpPr txBox="1">
              <a:spLocks noChangeArrowheads="1"/>
            </p:cNvSpPr>
            <p:nvPr/>
          </p:nvSpPr>
          <p:spPr bwMode="auto">
            <a:xfrm>
              <a:off x="3340100" y="1968500"/>
              <a:ext cx="2057400" cy="376238"/>
            </a:xfrm>
            <a:prstGeom prst="rect">
              <a:avLst/>
            </a:prstGeom>
            <a:noFill/>
            <a:ln w="9525" algn="ctr">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Sales Data</a:t>
              </a:r>
            </a:p>
          </p:txBody>
        </p:sp>
        <p:sp>
          <p:nvSpPr>
            <p:cNvPr id="7" name="Text Box 7"/>
            <p:cNvSpPr txBox="1">
              <a:spLocks noChangeArrowheads="1"/>
            </p:cNvSpPr>
            <p:nvPr/>
          </p:nvSpPr>
          <p:spPr bwMode="auto">
            <a:xfrm>
              <a:off x="15113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Controlling Data</a:t>
              </a:r>
            </a:p>
          </p:txBody>
        </p:sp>
        <p:sp>
          <p:nvSpPr>
            <p:cNvPr id="8" name="Text Box 8"/>
            <p:cNvSpPr txBox="1">
              <a:spLocks noChangeArrowheads="1"/>
            </p:cNvSpPr>
            <p:nvPr/>
          </p:nvSpPr>
          <p:spPr bwMode="auto">
            <a:xfrm>
              <a:off x="6311900" y="35687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Forecasting Data</a:t>
              </a:r>
            </a:p>
          </p:txBody>
        </p:sp>
        <p:sp>
          <p:nvSpPr>
            <p:cNvPr id="9" name="Text Box 9"/>
            <p:cNvSpPr txBox="1">
              <a:spLocks noChangeArrowheads="1"/>
            </p:cNvSpPr>
            <p:nvPr/>
          </p:nvSpPr>
          <p:spPr bwMode="auto">
            <a:xfrm>
              <a:off x="50927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Purchasing Data</a:t>
              </a:r>
            </a:p>
          </p:txBody>
        </p:sp>
        <p:sp>
          <p:nvSpPr>
            <p:cNvPr id="10" name="Text Box 10"/>
            <p:cNvSpPr txBox="1">
              <a:spLocks noChangeArrowheads="1"/>
            </p:cNvSpPr>
            <p:nvPr/>
          </p:nvSpPr>
          <p:spPr bwMode="auto">
            <a:xfrm>
              <a:off x="5778500" y="30353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Mat. Plan. Data</a:t>
              </a:r>
            </a:p>
          </p:txBody>
        </p:sp>
        <p:sp>
          <p:nvSpPr>
            <p:cNvPr id="11" name="Text Box 11"/>
            <p:cNvSpPr txBox="1">
              <a:spLocks noChangeArrowheads="1"/>
            </p:cNvSpPr>
            <p:nvPr/>
          </p:nvSpPr>
          <p:spPr bwMode="auto">
            <a:xfrm>
              <a:off x="3340100" y="5168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Accounting Data</a:t>
              </a:r>
            </a:p>
          </p:txBody>
        </p:sp>
        <p:sp>
          <p:nvSpPr>
            <p:cNvPr id="12" name="Text Box 12"/>
            <p:cNvSpPr txBox="1">
              <a:spLocks noChangeArrowheads="1"/>
            </p:cNvSpPr>
            <p:nvPr/>
          </p:nvSpPr>
          <p:spPr bwMode="auto">
            <a:xfrm>
              <a:off x="5854700" y="41021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Storage Data</a:t>
              </a:r>
            </a:p>
          </p:txBody>
        </p:sp>
        <p:sp>
          <p:nvSpPr>
            <p:cNvPr id="13" name="Text Box 13"/>
            <p:cNvSpPr txBox="1">
              <a:spLocks noChangeArrowheads="1"/>
            </p:cNvSpPr>
            <p:nvPr/>
          </p:nvSpPr>
          <p:spPr bwMode="auto">
            <a:xfrm>
              <a:off x="51689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Quality Data</a:t>
              </a:r>
            </a:p>
          </p:txBody>
        </p:sp>
      </p:grpSp>
    </p:spTree>
    <p:extLst>
      <p:ext uri="{BB962C8B-B14F-4D97-AF65-F5344CB8AC3E}">
        <p14:creationId xmlns:p14="http://schemas.microsoft.com/office/powerpoint/2010/main" val="182026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Material Master</a:t>
            </a:r>
            <a:endParaRPr lang="de-DE"/>
          </a:p>
        </p:txBody>
      </p:sp>
      <p:grpSp>
        <p:nvGrpSpPr>
          <p:cNvPr id="12" name="Gruppieren 11"/>
          <p:cNvGrpSpPr/>
          <p:nvPr/>
        </p:nvGrpSpPr>
        <p:grpSpPr>
          <a:xfrm>
            <a:off x="1677000" y="1657171"/>
            <a:ext cx="8798495" cy="4425950"/>
            <a:chOff x="368300" y="1739900"/>
            <a:chExt cx="8798495" cy="4425950"/>
          </a:xfrm>
        </p:grpSpPr>
        <p:sp>
          <p:nvSpPr>
            <p:cNvPr id="4" name="AutoShape 4"/>
            <p:cNvSpPr>
              <a:spLocks noChangeArrowheads="1"/>
            </p:cNvSpPr>
            <p:nvPr/>
          </p:nvSpPr>
          <p:spPr bwMode="auto">
            <a:xfrm>
              <a:off x="1052513" y="4027488"/>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UW00</a:t>
              </a:r>
            </a:p>
          </p:txBody>
        </p:sp>
        <p:sp>
          <p:nvSpPr>
            <p:cNvPr id="5" name="AutoShape 5"/>
            <p:cNvSpPr>
              <a:spLocks noChangeArrowheads="1"/>
            </p:cNvSpPr>
            <p:nvPr/>
          </p:nvSpPr>
          <p:spPr bwMode="auto">
            <a:xfrm>
              <a:off x="1617663" y="487045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UE00</a:t>
              </a:r>
            </a:p>
          </p:txBody>
        </p:sp>
        <p:sp>
          <p:nvSpPr>
            <p:cNvPr id="6" name="AutoShape 7"/>
            <p:cNvSpPr>
              <a:spLocks noChangeArrowheads="1"/>
            </p:cNvSpPr>
            <p:nvPr/>
          </p:nvSpPr>
          <p:spPr bwMode="auto">
            <a:xfrm>
              <a:off x="3111500" y="2044700"/>
              <a:ext cx="2667000" cy="1295400"/>
            </a:xfrm>
            <a:prstGeom prst="can">
              <a:avLst>
                <a:gd name="adj" fmla="val 25000"/>
              </a:avLst>
            </a:prstGeom>
            <a:solidFill>
              <a:srgbClr val="C0C0C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Client XXX</a:t>
              </a:r>
            </a:p>
          </p:txBody>
        </p:sp>
        <p:sp>
          <p:nvSpPr>
            <p:cNvPr id="7" name="Text Box 10"/>
            <p:cNvSpPr txBox="1">
              <a:spLocks noChangeArrowheads="1"/>
            </p:cNvSpPr>
            <p:nvPr/>
          </p:nvSpPr>
          <p:spPr bwMode="auto">
            <a:xfrm>
              <a:off x="2484438" y="1739900"/>
              <a:ext cx="533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General Information</a:t>
              </a:r>
              <a:r>
                <a:rPr lang="en-US" altLang="de-DE" sz="1400" b="0"/>
                <a:t> relevant for the entire organization:</a:t>
              </a:r>
              <a:br>
                <a:rPr lang="en-US" altLang="de-DE" sz="1400" b="0"/>
              </a:br>
              <a:r>
                <a:rPr lang="en-US" altLang="de-DE" sz="1400" b="0"/>
                <a:t>			 </a:t>
              </a:r>
            </a:p>
            <a:p>
              <a:pPr eaLnBrk="1" hangingPunct="1">
                <a:spcBef>
                  <a:spcPct val="10000"/>
                </a:spcBef>
                <a:buClrTx/>
                <a:buFontTx/>
                <a:buNone/>
              </a:pPr>
              <a:r>
                <a:rPr lang="en-US" altLang="de-DE" sz="1400" b="0"/>
                <a:t>			           Name</a:t>
              </a:r>
              <a:br>
                <a:rPr lang="en-US" altLang="de-DE" sz="1400" b="0"/>
              </a:br>
              <a:r>
                <a:rPr lang="en-US" altLang="de-DE" sz="1400" b="0"/>
                <a:t>  			           Weight</a:t>
              </a:r>
              <a:br>
                <a:rPr lang="en-US" altLang="de-DE" sz="1400" b="0"/>
              </a:br>
              <a:r>
                <a:rPr lang="en-US" altLang="de-DE" sz="1400" b="0"/>
                <a:t>			           Unit of Measure</a:t>
              </a:r>
            </a:p>
          </p:txBody>
        </p:sp>
        <p:sp>
          <p:nvSpPr>
            <p:cNvPr id="8" name="Text Box 11"/>
            <p:cNvSpPr txBox="1">
              <a:spLocks noChangeArrowheads="1"/>
            </p:cNvSpPr>
            <p:nvPr/>
          </p:nvSpPr>
          <p:spPr bwMode="auto">
            <a:xfrm>
              <a:off x="368300" y="3702050"/>
              <a:ext cx="54864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Sales specific information</a:t>
              </a:r>
              <a:r>
                <a:rPr lang="en-US" altLang="de-DE" sz="1400" b="0"/>
                <a:t>: </a:t>
              </a:r>
            </a:p>
            <a:p>
              <a:pPr eaLnBrk="1" hangingPunct="1">
                <a:spcBef>
                  <a:spcPct val="10000"/>
                </a:spcBef>
                <a:buClrTx/>
                <a:buFontTx/>
                <a:buNone/>
              </a:pPr>
              <a:endParaRPr lang="en-US" altLang="de-DE" sz="1400" b="0"/>
            </a:p>
            <a:p>
              <a:pPr eaLnBrk="1" hangingPunct="1">
                <a:spcBef>
                  <a:spcPct val="10000"/>
                </a:spcBef>
                <a:buClrTx/>
                <a:buFontTx/>
                <a:buNone/>
              </a:pPr>
              <a:r>
                <a:rPr lang="en-US" altLang="de-DE" sz="1400" b="0"/>
                <a:t>			   Delivering Plant</a:t>
              </a:r>
              <a:br>
                <a:rPr lang="en-US" altLang="de-DE" sz="1400" b="0"/>
              </a:br>
              <a:r>
                <a:rPr lang="en-US" altLang="de-DE" sz="1400" b="0"/>
                <a:t>			   Loading Grp</a:t>
              </a:r>
              <a:br>
                <a:rPr lang="en-US" altLang="de-DE" sz="1400" b="0"/>
              </a:br>
              <a:r>
                <a:rPr lang="en-US" altLang="de-DE" sz="1400" b="0"/>
                <a:t>			            </a:t>
              </a:r>
            </a:p>
          </p:txBody>
        </p:sp>
        <p:sp>
          <p:nvSpPr>
            <p:cNvPr id="9" name="Text Box 12"/>
            <p:cNvSpPr txBox="1">
              <a:spLocks noChangeArrowheads="1"/>
            </p:cNvSpPr>
            <p:nvPr/>
          </p:nvSpPr>
          <p:spPr bwMode="auto">
            <a:xfrm>
              <a:off x="4690150" y="3670300"/>
              <a:ext cx="4476645" cy="7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Storage Location specific information</a:t>
              </a:r>
              <a:r>
                <a:rPr lang="en-US" altLang="de-DE" sz="1400" b="0"/>
                <a:t>:</a:t>
              </a:r>
              <a:br>
                <a:rPr lang="en-US" altLang="de-DE" sz="1400" b="0"/>
              </a:br>
              <a:r>
                <a:rPr lang="en-US" altLang="de-DE" sz="1400" b="0"/>
                <a:t>		                	     </a:t>
              </a:r>
            </a:p>
            <a:p>
              <a:pPr eaLnBrk="1" hangingPunct="1">
                <a:spcBef>
                  <a:spcPct val="10000"/>
                </a:spcBef>
                <a:buClrTx/>
                <a:buFontTx/>
                <a:buNone/>
              </a:pPr>
              <a:r>
                <a:rPr lang="en-US" altLang="de-DE" sz="1400" b="0"/>
                <a:t>			Stock </a:t>
              </a:r>
              <a:r>
                <a:rPr lang="en-US" altLang="de-DE" sz="1400" b="0" err="1"/>
                <a:t>Qty</a:t>
              </a:r>
              <a:endParaRPr lang="en-US" altLang="de-DE" sz="1400" b="0"/>
            </a:p>
          </p:txBody>
        </p:sp>
        <p:sp>
          <p:nvSpPr>
            <p:cNvPr id="10" name="AutoShape 8"/>
            <p:cNvSpPr>
              <a:spLocks noChangeArrowheads="1"/>
            </p:cNvSpPr>
            <p:nvPr/>
          </p:nvSpPr>
          <p:spPr bwMode="auto">
            <a:xfrm>
              <a:off x="5165725" y="40322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FG00</a:t>
              </a:r>
            </a:p>
          </p:txBody>
        </p:sp>
        <p:sp>
          <p:nvSpPr>
            <p:cNvPr id="11" name="AutoShape 9"/>
            <p:cNvSpPr>
              <a:spLocks noChangeArrowheads="1"/>
            </p:cNvSpPr>
            <p:nvPr/>
          </p:nvSpPr>
          <p:spPr bwMode="auto">
            <a:xfrm>
              <a:off x="5721350" y="48704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TG00</a:t>
              </a:r>
            </a:p>
          </p:txBody>
        </p:sp>
      </p:grpSp>
    </p:spTree>
    <p:extLst>
      <p:ext uri="{BB962C8B-B14F-4D97-AF65-F5344CB8AC3E}">
        <p14:creationId xmlns:p14="http://schemas.microsoft.com/office/powerpoint/2010/main" val="296996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Framework for Purchase Order</a:t>
            </a:r>
          </a:p>
          <a:p>
            <a:pPr lvl="1">
              <a:tabLst>
                <a:tab pos="1971675" algn="l"/>
              </a:tabLst>
            </a:pPr>
            <a:r>
              <a:rPr lang="en-US" altLang="de-DE" dirty="0"/>
              <a:t>Contains the relationship between a vendor and a material</a:t>
            </a:r>
          </a:p>
          <a:p>
            <a:pPr lvl="1">
              <a:tabLst>
                <a:tab pos="1971675" algn="l"/>
              </a:tabLst>
            </a:pPr>
            <a:endParaRPr lang="en-US" altLang="de-DE" dirty="0"/>
          </a:p>
          <a:p>
            <a:pPr>
              <a:tabLst>
                <a:tab pos="1971675" algn="l"/>
              </a:tabLst>
            </a:pPr>
            <a:r>
              <a:rPr lang="en-US" altLang="de-DE" dirty="0"/>
              <a:t>Can be created:</a:t>
            </a:r>
          </a:p>
          <a:p>
            <a:pPr lvl="1">
              <a:tabLst>
                <a:tab pos="1971675" algn="l"/>
              </a:tabLst>
            </a:pPr>
            <a:r>
              <a:rPr lang="en-US" altLang="de-DE" dirty="0"/>
              <a:t>Manually</a:t>
            </a:r>
          </a:p>
          <a:p>
            <a:pPr lvl="1">
              <a:tabLst>
                <a:tab pos="1971675" algn="l"/>
              </a:tabLst>
            </a:pPr>
            <a:r>
              <a:rPr lang="en-US" altLang="de-DE" dirty="0"/>
              <a:t>Automatically – </a:t>
            </a:r>
            <a:r>
              <a:rPr lang="en-US" altLang="de-DE" dirty="0" smtClean="0"/>
              <a:t>Quotations and contracts</a:t>
            </a:r>
            <a:endParaRPr lang="en-US" altLang="de-DE" dirty="0"/>
          </a:p>
          <a:p>
            <a:pPr lvl="1">
              <a:tabLst>
                <a:tab pos="1971675" algn="l"/>
              </a:tabLst>
            </a:pPr>
            <a:r>
              <a:rPr lang="en-US" altLang="de-DE" dirty="0"/>
              <a:t>Automatically – Purch. Orders</a:t>
            </a:r>
          </a:p>
          <a:p>
            <a:pPr lvl="1">
              <a:tabLst>
                <a:tab pos="1971675" algn="l"/>
              </a:tabLst>
            </a:pPr>
            <a:endParaRPr lang="en-US" altLang="de-DE" dirty="0"/>
          </a:p>
          <a:p>
            <a:pPr>
              <a:tabLst>
                <a:tab pos="1971675" algn="l"/>
              </a:tabLst>
            </a:pPr>
            <a:r>
              <a:rPr lang="en-US" altLang="de-DE" dirty="0"/>
              <a:t>Reporting</a:t>
            </a:r>
          </a:p>
          <a:p>
            <a:pPr lvl="1">
              <a:tabLst>
                <a:tab pos="1971675" algn="l"/>
              </a:tabLst>
            </a:pPr>
            <a:r>
              <a:rPr lang="en-US" altLang="de-DE" dirty="0"/>
              <a:t>Vendor Evaluation</a:t>
            </a:r>
          </a:p>
          <a:p>
            <a:endParaRPr lang="de-DE" dirty="0"/>
          </a:p>
        </p:txBody>
      </p:sp>
      <p:sp>
        <p:nvSpPr>
          <p:cNvPr id="3" name="Titel 2"/>
          <p:cNvSpPr>
            <a:spLocks noGrp="1"/>
          </p:cNvSpPr>
          <p:nvPr>
            <p:ph type="title"/>
          </p:nvPr>
        </p:nvSpPr>
        <p:spPr/>
        <p:txBody>
          <a:bodyPr/>
          <a:lstStyle/>
          <a:p>
            <a:r>
              <a:rPr lang="en-US" altLang="de-DE"/>
              <a:t>Purchasing Information Record</a:t>
            </a:r>
            <a:endParaRPr lang="de-DE"/>
          </a:p>
        </p:txBody>
      </p:sp>
      <p:grpSp>
        <p:nvGrpSpPr>
          <p:cNvPr id="8" name="Gruppieren 7"/>
          <p:cNvGrpSpPr/>
          <p:nvPr/>
        </p:nvGrpSpPr>
        <p:grpSpPr>
          <a:xfrm>
            <a:off x="6594559" y="2172600"/>
            <a:ext cx="4343400" cy="3429000"/>
            <a:chOff x="3995738" y="2349500"/>
            <a:chExt cx="4343400" cy="3429000"/>
          </a:xfrm>
        </p:grpSpPr>
        <p:sp>
          <p:nvSpPr>
            <p:cNvPr id="4" name="AutoShape 5"/>
            <p:cNvSpPr>
              <a:spLocks noChangeArrowheads="1"/>
            </p:cNvSpPr>
            <p:nvPr/>
          </p:nvSpPr>
          <p:spPr bwMode="auto">
            <a:xfrm rot="-5400000">
              <a:off x="5786438" y="4064000"/>
              <a:ext cx="762000" cy="381000"/>
            </a:xfrm>
            <a:prstGeom prst="notchedRightArrow">
              <a:avLst>
                <a:gd name="adj1" fmla="val 50000"/>
                <a:gd name="adj2" fmla="val 50000"/>
              </a:avLst>
            </a:prstGeom>
            <a:solidFill>
              <a:srgbClr val="04357B">
                <a:alpha val="79999"/>
              </a:srgbClr>
            </a:solidFill>
            <a:ln w="9525" algn="ctr">
              <a:solidFill>
                <a:srgbClr val="000000"/>
              </a:solidFill>
              <a:miter lim="800000"/>
              <a:headEnd/>
              <a:tailEnd/>
            </a:ln>
          </p:spPr>
          <p:txBody>
            <a:bodyPr vert="eaVert"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AutoShape 7"/>
            <p:cNvSpPr>
              <a:spLocks noChangeArrowheads="1"/>
            </p:cNvSpPr>
            <p:nvPr/>
          </p:nvSpPr>
          <p:spPr bwMode="auto">
            <a:xfrm>
              <a:off x="3995738" y="4711700"/>
              <a:ext cx="2386012"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chemeClr val="bg1"/>
                  </a:solidFill>
                </a:rPr>
                <a:t>   Material Master</a:t>
              </a:r>
            </a:p>
          </p:txBody>
        </p:sp>
        <p:sp>
          <p:nvSpPr>
            <p:cNvPr id="6" name="AutoShape 8"/>
            <p:cNvSpPr>
              <a:spLocks noChangeArrowheads="1"/>
            </p:cNvSpPr>
            <p:nvPr/>
          </p:nvSpPr>
          <p:spPr bwMode="auto">
            <a:xfrm>
              <a:off x="5953125" y="4711700"/>
              <a:ext cx="2386013"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sz="1600">
                  <a:solidFill>
                    <a:schemeClr val="bg1"/>
                  </a:solidFill>
                </a:rPr>
                <a:t>Vendor Master    </a:t>
              </a:r>
            </a:p>
          </p:txBody>
        </p:sp>
        <p:sp>
          <p:nvSpPr>
            <p:cNvPr id="7" name="AutoShape 9"/>
            <p:cNvSpPr>
              <a:spLocks noChangeArrowheads="1"/>
            </p:cNvSpPr>
            <p:nvPr/>
          </p:nvSpPr>
          <p:spPr bwMode="auto">
            <a:xfrm>
              <a:off x="4681538" y="2349500"/>
              <a:ext cx="2971800" cy="1447800"/>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rgbClr val="000000"/>
                  </a:solidFill>
                </a:rPr>
                <a:t>Purchasing</a:t>
              </a:r>
            </a:p>
            <a:p>
              <a:pPr algn="ctr" eaLnBrk="1" hangingPunct="1">
                <a:spcBef>
                  <a:spcPct val="0"/>
                </a:spcBef>
                <a:buClrTx/>
                <a:buFontTx/>
                <a:buNone/>
              </a:pPr>
              <a:r>
                <a:rPr lang="en-US" altLang="de-DE" sz="2000">
                  <a:solidFill>
                    <a:srgbClr val="000000"/>
                  </a:solidFill>
                </a:rPr>
                <a:t>Information Record</a:t>
              </a:r>
            </a:p>
          </p:txBody>
        </p:sp>
      </p:grpSp>
    </p:spTree>
    <p:extLst>
      <p:ext uri="{BB962C8B-B14F-4D97-AF65-F5344CB8AC3E}">
        <p14:creationId xmlns:p14="http://schemas.microsoft.com/office/powerpoint/2010/main" val="3187585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Allows buyers to quickly determine:</a:t>
            </a:r>
          </a:p>
          <a:p>
            <a:pPr lvl="1">
              <a:tabLst>
                <a:tab pos="1971675" algn="l"/>
              </a:tabLst>
            </a:pPr>
            <a:r>
              <a:rPr lang="en-US" altLang="de-DE" dirty="0"/>
              <a:t>Which vendors have offered or supplied specific materials</a:t>
            </a:r>
          </a:p>
          <a:p>
            <a:pPr lvl="1">
              <a:tabLst>
                <a:tab pos="1971675" algn="l"/>
              </a:tabLst>
            </a:pPr>
            <a:endParaRPr lang="en-US" altLang="de-DE" dirty="0"/>
          </a:p>
          <a:p>
            <a:pPr>
              <a:tabLst>
                <a:tab pos="1971675" algn="l"/>
              </a:tabLst>
            </a:pPr>
            <a:r>
              <a:rPr lang="en-US" altLang="de-DE" dirty="0"/>
              <a:t>Info Records contain:</a:t>
            </a:r>
          </a:p>
          <a:p>
            <a:pPr lvl="1">
              <a:tabLst>
                <a:tab pos="1971675" algn="l"/>
              </a:tabLst>
            </a:pPr>
            <a:r>
              <a:rPr lang="en-US" altLang="de-DE" dirty="0"/>
              <a:t>Data on pricing and conditions</a:t>
            </a:r>
          </a:p>
          <a:p>
            <a:pPr lvl="1">
              <a:tabLst>
                <a:tab pos="1971675" algn="l"/>
              </a:tabLst>
            </a:pPr>
            <a:r>
              <a:rPr lang="en-US" altLang="de-DE" dirty="0"/>
              <a:t>Last purchase order</a:t>
            </a:r>
          </a:p>
          <a:p>
            <a:pPr lvl="1">
              <a:tabLst>
                <a:tab pos="1971675" algn="l"/>
              </a:tabLst>
            </a:pPr>
            <a:r>
              <a:rPr lang="en-US" altLang="de-DE" dirty="0"/>
              <a:t>Tolerance limits for deliveries</a:t>
            </a:r>
          </a:p>
          <a:p>
            <a:pPr lvl="1">
              <a:tabLst>
                <a:tab pos="1971675" algn="l"/>
              </a:tabLst>
            </a:pPr>
            <a:r>
              <a:rPr lang="en-US" altLang="de-DE" dirty="0"/>
              <a:t>Specific lead times</a:t>
            </a:r>
          </a:p>
          <a:p>
            <a:pPr lvl="1">
              <a:tabLst>
                <a:tab pos="1971675" algn="l"/>
              </a:tabLst>
            </a:pPr>
            <a:r>
              <a:rPr lang="en-US" altLang="de-DE" dirty="0"/>
              <a:t>Availability periods</a:t>
            </a:r>
          </a:p>
          <a:p>
            <a:pPr lvl="1">
              <a:tabLst>
                <a:tab pos="1971675" algn="l"/>
              </a:tabLst>
            </a:pPr>
            <a:r>
              <a:rPr lang="en-US" altLang="de-DE" dirty="0"/>
              <a:t>Vendor Evaluation data</a:t>
            </a:r>
          </a:p>
          <a:p>
            <a:pPr lvl="1">
              <a:tabLst>
                <a:tab pos="1971675" algn="l"/>
              </a:tabLst>
            </a:pPr>
            <a:endParaRPr lang="en-US" altLang="de-DE" dirty="0"/>
          </a:p>
          <a:p>
            <a:pPr>
              <a:tabLst>
                <a:tab pos="1971675" algn="l"/>
              </a:tabLst>
            </a:pPr>
            <a:r>
              <a:rPr lang="en-US" altLang="de-DE" dirty="0"/>
              <a:t>Serves as default information for Purchase Orders</a:t>
            </a:r>
          </a:p>
          <a:p>
            <a:endParaRPr lang="de-DE" dirty="0"/>
          </a:p>
        </p:txBody>
      </p:sp>
      <p:sp>
        <p:nvSpPr>
          <p:cNvPr id="3" name="Titel 2"/>
          <p:cNvSpPr>
            <a:spLocks noGrp="1"/>
          </p:cNvSpPr>
          <p:nvPr>
            <p:ph type="title"/>
          </p:nvPr>
        </p:nvSpPr>
        <p:spPr/>
        <p:txBody>
          <a:bodyPr/>
          <a:lstStyle/>
          <a:p>
            <a:r>
              <a:rPr lang="en-US" altLang="de-DE"/>
              <a:t>Purchasing Information Record</a:t>
            </a:r>
            <a:endParaRPr lang="de-DE"/>
          </a:p>
        </p:txBody>
      </p:sp>
    </p:spTree>
    <p:extLst>
      <p:ext uri="{BB962C8B-B14F-4D97-AF65-F5344CB8AC3E}">
        <p14:creationId xmlns:p14="http://schemas.microsoft.com/office/powerpoint/2010/main" val="2625498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Master Data in Use</a:t>
            </a:r>
            <a:endParaRPr lang="de-DE"/>
          </a:p>
        </p:txBody>
      </p:sp>
      <p:grpSp>
        <p:nvGrpSpPr>
          <p:cNvPr id="14" name="Gruppieren 13"/>
          <p:cNvGrpSpPr/>
          <p:nvPr/>
        </p:nvGrpSpPr>
        <p:grpSpPr>
          <a:xfrm>
            <a:off x="3426425" y="1546331"/>
            <a:ext cx="5340350" cy="4681537"/>
            <a:chOff x="1857375" y="1411288"/>
            <a:chExt cx="5340350" cy="4681537"/>
          </a:xfrm>
        </p:grpSpPr>
        <p:sp>
          <p:nvSpPr>
            <p:cNvPr id="4" name="AutoShape 4"/>
            <p:cNvSpPr>
              <a:spLocks noChangeArrowheads="1"/>
            </p:cNvSpPr>
            <p:nvPr/>
          </p:nvSpPr>
          <p:spPr bwMode="auto">
            <a:xfrm rot="10800000">
              <a:off x="3908425" y="1411288"/>
              <a:ext cx="1196975" cy="1352550"/>
            </a:xfrm>
            <a:prstGeom prst="foldedCorner">
              <a:avLst>
                <a:gd name="adj" fmla="val 125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Purchase</a:t>
              </a:r>
            </a:p>
            <a:p>
              <a:pPr eaLnBrk="1" hangingPunct="1">
                <a:spcBef>
                  <a:spcPct val="0"/>
                </a:spcBef>
                <a:buClrTx/>
                <a:buFontTx/>
                <a:buNone/>
              </a:pPr>
              <a:r>
                <a:rPr lang="en-US" altLang="de-DE" sz="1800"/>
                <a:t>Order</a:t>
              </a:r>
            </a:p>
            <a:p>
              <a:pPr eaLnBrk="1" hangingPunct="1">
                <a:spcBef>
                  <a:spcPct val="0"/>
                </a:spcBef>
                <a:buClrTx/>
                <a:buFontTx/>
                <a:buNone/>
              </a:pPr>
              <a:endParaRPr lang="en-US" altLang="de-DE" sz="1800"/>
            </a:p>
            <a:p>
              <a:pPr eaLnBrk="1" hangingPunct="1">
                <a:spcBef>
                  <a:spcPct val="0"/>
                </a:spcBef>
                <a:buClrTx/>
                <a:buFontTx/>
                <a:buNone/>
              </a:pPr>
              <a:r>
                <a:rPr lang="en-US" altLang="de-DE" sz="1800"/>
                <a:t>45......01</a:t>
              </a:r>
            </a:p>
          </p:txBody>
        </p:sp>
        <p:sp>
          <p:nvSpPr>
            <p:cNvPr id="5" name="AutoShape 5"/>
            <p:cNvSpPr>
              <a:spLocks noChangeArrowheads="1"/>
            </p:cNvSpPr>
            <p:nvPr/>
          </p:nvSpPr>
          <p:spPr bwMode="auto">
            <a:xfrm rot="9028456">
              <a:off x="5562600" y="1604963"/>
              <a:ext cx="1635125" cy="1408112"/>
            </a:xfrm>
            <a:prstGeom prst="curvedRightArrow">
              <a:avLst>
                <a:gd name="adj1" fmla="val 6551"/>
                <a:gd name="adj2" fmla="val 36079"/>
                <a:gd name="adj3" fmla="val 32310"/>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AutoShape 6"/>
            <p:cNvSpPr>
              <a:spLocks noChangeArrowheads="1"/>
            </p:cNvSpPr>
            <p:nvPr/>
          </p:nvSpPr>
          <p:spPr bwMode="auto">
            <a:xfrm rot="-3128641">
              <a:off x="1758950" y="1636713"/>
              <a:ext cx="1589087" cy="1392238"/>
            </a:xfrm>
            <a:prstGeom prst="curvedDownArrow">
              <a:avLst>
                <a:gd name="adj1" fmla="val 6341"/>
                <a:gd name="adj2" fmla="val 33798"/>
                <a:gd name="adj3" fmla="val 26861"/>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rot="-2700000">
              <a:off x="2660650" y="4592638"/>
              <a:ext cx="403225" cy="733425"/>
            </a:xfrm>
            <a:prstGeom prst="downArrow">
              <a:avLst>
                <a:gd name="adj1" fmla="val 20213"/>
                <a:gd name="adj2" fmla="val 53127"/>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8" name="AutoShape 8"/>
            <p:cNvSpPr>
              <a:spLocks noChangeArrowheads="1"/>
            </p:cNvSpPr>
            <p:nvPr/>
          </p:nvSpPr>
          <p:spPr bwMode="auto">
            <a:xfrm rot="2700000">
              <a:off x="5895181" y="4561682"/>
              <a:ext cx="312737" cy="787400"/>
            </a:xfrm>
            <a:prstGeom prst="downArrow">
              <a:avLst>
                <a:gd name="adj1" fmla="val 20213"/>
                <a:gd name="adj2" fmla="val 7354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9" name="AutoShape 9"/>
            <p:cNvSpPr>
              <a:spLocks noChangeArrowheads="1"/>
            </p:cNvSpPr>
            <p:nvPr/>
          </p:nvSpPr>
          <p:spPr bwMode="auto">
            <a:xfrm rot="10800000">
              <a:off x="4359275" y="2998788"/>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0" name="AutoShape 10"/>
            <p:cNvSpPr>
              <a:spLocks noChangeArrowheads="1"/>
            </p:cNvSpPr>
            <p:nvPr/>
          </p:nvSpPr>
          <p:spPr bwMode="auto">
            <a:xfrm>
              <a:off x="2106613"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Material Master  </a:t>
              </a:r>
            </a:p>
          </p:txBody>
        </p:sp>
        <p:sp>
          <p:nvSpPr>
            <p:cNvPr id="11" name="AutoShape 11"/>
            <p:cNvSpPr>
              <a:spLocks noChangeArrowheads="1"/>
            </p:cNvSpPr>
            <p:nvPr/>
          </p:nvSpPr>
          <p:spPr bwMode="auto">
            <a:xfrm>
              <a:off x="4406900"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  Vendor Master</a:t>
              </a:r>
              <a:endParaRPr lang="en-US" altLang="de-DE" sz="1600">
                <a:solidFill>
                  <a:schemeClr val="bg1"/>
                </a:solidFill>
              </a:endParaRPr>
            </a:p>
          </p:txBody>
        </p:sp>
        <p:sp>
          <p:nvSpPr>
            <p:cNvPr id="12" name="AutoShape 12"/>
            <p:cNvSpPr>
              <a:spLocks noChangeArrowheads="1"/>
            </p:cNvSpPr>
            <p:nvPr/>
          </p:nvSpPr>
          <p:spPr bwMode="auto">
            <a:xfrm>
              <a:off x="3452813" y="5319713"/>
              <a:ext cx="2127250" cy="773112"/>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a:t>Purchasing</a:t>
              </a:r>
            </a:p>
            <a:p>
              <a:pPr algn="ctr" eaLnBrk="1" hangingPunct="1">
                <a:spcBef>
                  <a:spcPct val="0"/>
                </a:spcBef>
                <a:buClrTx/>
                <a:buFontTx/>
                <a:buNone/>
              </a:pPr>
              <a:r>
                <a:rPr lang="en-US" altLang="de-DE" sz="2000" b="0"/>
                <a:t>Information Record</a:t>
              </a:r>
            </a:p>
          </p:txBody>
        </p:sp>
        <p:sp>
          <p:nvSpPr>
            <p:cNvPr id="13" name="AutoShape 9"/>
            <p:cNvSpPr>
              <a:spLocks noChangeArrowheads="1"/>
            </p:cNvSpPr>
            <p:nvPr/>
          </p:nvSpPr>
          <p:spPr bwMode="auto">
            <a:xfrm>
              <a:off x="4356100" y="4652963"/>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675470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Procure-To-Pay Process</a:t>
            </a:r>
            <a:endParaRPr lang="de-DE"/>
          </a:p>
        </p:txBody>
      </p:sp>
      <p:grpSp>
        <p:nvGrpSpPr>
          <p:cNvPr id="4" name="Group 3"/>
          <p:cNvGrpSpPr>
            <a:grpSpLocks/>
          </p:cNvGrpSpPr>
          <p:nvPr/>
        </p:nvGrpSpPr>
        <p:grpSpPr bwMode="auto">
          <a:xfrm>
            <a:off x="2927156" y="1577140"/>
            <a:ext cx="6338887" cy="4740275"/>
            <a:chOff x="903" y="720"/>
            <a:chExt cx="3993" cy="2986"/>
          </a:xfrm>
        </p:grpSpPr>
        <p:sp>
          <p:nvSpPr>
            <p:cNvPr id="5" name="AutoShape 4"/>
            <p:cNvSpPr>
              <a:spLocks noChangeArrowheads="1"/>
            </p:cNvSpPr>
            <p:nvPr/>
          </p:nvSpPr>
          <p:spPr bwMode="auto">
            <a:xfrm rot="1224442">
              <a:off x="912" y="912"/>
              <a:ext cx="3862" cy="259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rgbClr val="008000">
                <a:alpha val="30196"/>
              </a:srgbClr>
            </a:solidFill>
            <a:ln w="12700" algn="ctr">
              <a:solidFill>
                <a:srgbClr val="008000"/>
              </a:solidFill>
              <a:miter lim="800000"/>
              <a:headEnd type="none" w="sm" len="sm"/>
              <a:tailEnd type="none" w="sm" len="sm"/>
            </a:ln>
          </p:spPr>
          <p:txBody>
            <a:bodyPr anchor="ctr">
              <a:spAutoFit/>
            </a:bodyPr>
            <a:lstStyle/>
            <a:p>
              <a:endParaRPr lang="de-DE"/>
            </a:p>
          </p:txBody>
        </p:sp>
        <p:sp>
          <p:nvSpPr>
            <p:cNvPr id="6" name="Rectangle 5"/>
            <p:cNvSpPr>
              <a:spLocks noChangeArrowheads="1"/>
            </p:cNvSpPr>
            <p:nvPr/>
          </p:nvSpPr>
          <p:spPr bwMode="auto">
            <a:xfrm>
              <a:off x="1056" y="768"/>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a:t>
              </a:r>
            </a:p>
            <a:p>
              <a:pPr algn="ctr">
                <a:spcBef>
                  <a:spcPct val="0"/>
                </a:spcBef>
                <a:buClrTx/>
                <a:buFontTx/>
                <a:buNone/>
              </a:pPr>
              <a:r>
                <a:rPr lang="en-US" altLang="de-DE" sz="2000" b="0"/>
                <a:t> Requisition</a:t>
              </a:r>
            </a:p>
          </p:txBody>
        </p:sp>
        <p:sp>
          <p:nvSpPr>
            <p:cNvPr id="7" name="Rectangle 6"/>
            <p:cNvSpPr>
              <a:spLocks noChangeArrowheads="1"/>
            </p:cNvSpPr>
            <p:nvPr/>
          </p:nvSpPr>
          <p:spPr bwMode="auto">
            <a:xfrm>
              <a:off x="903" y="2261"/>
              <a:ext cx="8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Payment</a:t>
              </a:r>
            </a:p>
            <a:p>
              <a:pPr algn="ctr">
                <a:spcBef>
                  <a:spcPct val="0"/>
                </a:spcBef>
                <a:buClrTx/>
                <a:buFontTx/>
                <a:buNone/>
              </a:pPr>
              <a:r>
                <a:rPr lang="en-US" altLang="de-DE" sz="2000" b="0"/>
                <a:t>to Vendor</a:t>
              </a:r>
            </a:p>
          </p:txBody>
        </p:sp>
        <p:sp>
          <p:nvSpPr>
            <p:cNvPr id="8" name="Rectangle 7"/>
            <p:cNvSpPr>
              <a:spLocks noChangeArrowheads="1"/>
            </p:cNvSpPr>
            <p:nvPr/>
          </p:nvSpPr>
          <p:spPr bwMode="auto">
            <a:xfrm>
              <a:off x="4176" y="2016"/>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Notify </a:t>
              </a:r>
            </a:p>
            <a:p>
              <a:pPr>
                <a:spcBef>
                  <a:spcPct val="0"/>
                </a:spcBef>
                <a:buClrTx/>
                <a:buFontTx/>
                <a:buNone/>
              </a:pPr>
              <a:r>
                <a:rPr lang="en-US" altLang="de-DE" sz="2000" b="0"/>
                <a:t>Vendor</a:t>
              </a:r>
            </a:p>
          </p:txBody>
        </p:sp>
        <p:sp>
          <p:nvSpPr>
            <p:cNvPr id="9" name="Rectangle 8"/>
            <p:cNvSpPr>
              <a:spLocks noChangeArrowheads="1"/>
            </p:cNvSpPr>
            <p:nvPr/>
          </p:nvSpPr>
          <p:spPr bwMode="auto">
            <a:xfrm>
              <a:off x="4032" y="2880"/>
              <a:ext cx="79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Vendor</a:t>
              </a:r>
            </a:p>
            <a:p>
              <a:pPr>
                <a:spcBef>
                  <a:spcPct val="0"/>
                </a:spcBef>
                <a:buClrTx/>
                <a:buFontTx/>
                <a:buNone/>
              </a:pPr>
              <a:r>
                <a:rPr lang="en-US" altLang="de-DE" sz="2000" b="0"/>
                <a:t>Shipment</a:t>
              </a:r>
            </a:p>
          </p:txBody>
        </p:sp>
        <p:sp>
          <p:nvSpPr>
            <p:cNvPr id="10" name="Rectangle 9"/>
            <p:cNvSpPr>
              <a:spLocks noChangeArrowheads="1"/>
            </p:cNvSpPr>
            <p:nvPr/>
          </p:nvSpPr>
          <p:spPr bwMode="auto">
            <a:xfrm>
              <a:off x="1680" y="2928"/>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Invoice</a:t>
              </a:r>
            </a:p>
            <a:p>
              <a:pPr>
                <a:spcBef>
                  <a:spcPct val="0"/>
                </a:spcBef>
                <a:buClrTx/>
                <a:buFontTx/>
                <a:buNone/>
              </a:pPr>
              <a:r>
                <a:rPr lang="en-US" altLang="de-DE" sz="2000" b="0"/>
                <a:t>Receipt</a:t>
              </a:r>
            </a:p>
          </p:txBody>
        </p:sp>
        <p:sp>
          <p:nvSpPr>
            <p:cNvPr id="11" name="Rectangle 10"/>
            <p:cNvSpPr>
              <a:spLocks noChangeArrowheads="1"/>
            </p:cNvSpPr>
            <p:nvPr/>
          </p:nvSpPr>
          <p:spPr bwMode="auto">
            <a:xfrm>
              <a:off x="2880" y="3264"/>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Goods</a:t>
              </a:r>
            </a:p>
            <a:p>
              <a:pPr>
                <a:spcBef>
                  <a:spcPct val="0"/>
                </a:spcBef>
                <a:buClrTx/>
                <a:buFontTx/>
                <a:buNone/>
              </a:pPr>
              <a:r>
                <a:rPr lang="en-US" altLang="de-DE" sz="2000" b="0"/>
                <a:t>Receipt</a:t>
              </a:r>
            </a:p>
          </p:txBody>
        </p:sp>
        <p:sp>
          <p:nvSpPr>
            <p:cNvPr id="12" name="Rectangle 11"/>
            <p:cNvSpPr>
              <a:spLocks noChangeArrowheads="1"/>
            </p:cNvSpPr>
            <p:nvPr/>
          </p:nvSpPr>
          <p:spPr bwMode="auto">
            <a:xfrm>
              <a:off x="3552" y="1200"/>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 </a:t>
              </a:r>
            </a:p>
            <a:p>
              <a:pPr algn="ctr">
                <a:spcBef>
                  <a:spcPct val="0"/>
                </a:spcBef>
                <a:buClrTx/>
                <a:buFontTx/>
                <a:buNone/>
              </a:pPr>
              <a:r>
                <a:rPr lang="en-US" altLang="de-DE" sz="2000" b="0"/>
                <a:t>Order</a:t>
              </a:r>
            </a:p>
          </p:txBody>
        </p:sp>
        <p:pic>
          <p:nvPicPr>
            <p:cNvPr id="13" name="Picture 12" descr="dnphvyy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 y="1680"/>
              <a:ext cx="1147"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p:nvSpPr>
          <p:spPr bwMode="auto">
            <a:xfrm>
              <a:off x="2304" y="720"/>
              <a:ext cx="12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Vendor</a:t>
              </a:r>
            </a:p>
            <a:p>
              <a:pPr algn="ctr">
                <a:spcBef>
                  <a:spcPct val="0"/>
                </a:spcBef>
                <a:buClrTx/>
                <a:buFontTx/>
                <a:buNone/>
              </a:pPr>
              <a:r>
                <a:rPr lang="en-US" altLang="de-DE" sz="2000" b="0"/>
                <a:t>Selection</a:t>
              </a:r>
            </a:p>
          </p:txBody>
        </p:sp>
      </p:grpSp>
    </p:spTree>
    <p:extLst>
      <p:ext uri="{BB962C8B-B14F-4D97-AF65-F5344CB8AC3E}">
        <p14:creationId xmlns:p14="http://schemas.microsoft.com/office/powerpoint/2010/main" val="126691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Bret Wagner</a:t>
            </a:r>
          </a:p>
          <a:p>
            <a:r>
              <a:rPr lang="de-DE" dirty="0"/>
              <a:t>Stefan Weidner</a:t>
            </a:r>
          </a:p>
          <a:p>
            <a:r>
              <a:rPr lang="de-DE" dirty="0"/>
              <a:t>Babett Ruß</a:t>
            </a:r>
          </a:p>
          <a:p>
            <a:endParaRPr lang="de-DE" dirty="0"/>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Internal Document </a:t>
            </a:r>
            <a:r>
              <a:rPr lang="en-US" altLang="de-DE" dirty="0" smtClean="0"/>
              <a:t>requesting the </a:t>
            </a:r>
            <a:r>
              <a:rPr lang="en-US" altLang="de-DE" dirty="0"/>
              <a:t>purchasing department to </a:t>
            </a:r>
            <a:r>
              <a:rPr lang="en-US" altLang="de-DE" dirty="0" smtClean="0"/>
              <a:t>procure a </a:t>
            </a:r>
            <a:r>
              <a:rPr lang="en-US" altLang="de-DE" dirty="0"/>
              <a:t>specific good or service for a specified time</a:t>
            </a:r>
          </a:p>
          <a:p>
            <a:pPr>
              <a:tabLst>
                <a:tab pos="1971675" algn="l"/>
              </a:tabLst>
            </a:pPr>
            <a:endParaRPr lang="en-US" altLang="de-DE" dirty="0"/>
          </a:p>
          <a:p>
            <a:pPr>
              <a:tabLst>
                <a:tab pos="1971675" algn="l"/>
              </a:tabLst>
            </a:pPr>
            <a:r>
              <a:rPr lang="en-US" altLang="de-DE" dirty="0"/>
              <a:t>Requisitions can be created two ways:</a:t>
            </a:r>
          </a:p>
          <a:p>
            <a:pPr>
              <a:tabLst>
                <a:tab pos="1971675" algn="l"/>
              </a:tabLst>
            </a:pPr>
            <a:endParaRPr lang="en-US" altLang="de-DE" dirty="0"/>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2">
              <a:tabLst>
                <a:tab pos="1971675" algn="l"/>
              </a:tabLst>
            </a:pPr>
            <a:endParaRPr lang="en-US" altLang="de-DE" dirty="0"/>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p:txBody>
      </p:sp>
      <p:sp>
        <p:nvSpPr>
          <p:cNvPr id="3" name="Titel 2"/>
          <p:cNvSpPr>
            <a:spLocks noGrp="1"/>
          </p:cNvSpPr>
          <p:nvPr>
            <p:ph type="title"/>
          </p:nvPr>
        </p:nvSpPr>
        <p:spPr/>
        <p:txBody>
          <a:bodyPr/>
          <a:lstStyle/>
          <a:p>
            <a:r>
              <a:rPr lang="en-US" altLang="de-DE"/>
              <a:t>Purchase Requisition</a:t>
            </a:r>
            <a:endParaRPr lang="de-DE"/>
          </a:p>
        </p:txBody>
      </p:sp>
    </p:spTree>
    <p:extLst>
      <p:ext uri="{BB962C8B-B14F-4D97-AF65-F5344CB8AC3E}">
        <p14:creationId xmlns:p14="http://schemas.microsoft.com/office/powerpoint/2010/main" val="2969108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MM Master Data</a:t>
            </a:r>
            <a:endParaRPr lang="de-DE"/>
          </a:p>
        </p:txBody>
      </p:sp>
      <p:pic>
        <p:nvPicPr>
          <p:cNvPr id="6" name="Grafik 5"/>
          <p:cNvPicPr>
            <a:picLocks noChangeAspect="1"/>
          </p:cNvPicPr>
          <p:nvPr/>
        </p:nvPicPr>
        <p:blipFill>
          <a:blip r:embed="rId2"/>
          <a:stretch>
            <a:fillRect/>
          </a:stretch>
        </p:blipFill>
        <p:spPr>
          <a:xfrm>
            <a:off x="2723398" y="1694809"/>
            <a:ext cx="6592604" cy="4181336"/>
          </a:xfrm>
          <a:prstGeom prst="rect">
            <a:avLst/>
          </a:prstGeom>
        </p:spPr>
      </p:pic>
      <p:sp>
        <p:nvSpPr>
          <p:cNvPr id="18" name="AutoShape 4"/>
          <p:cNvSpPr>
            <a:spLocks noChangeArrowheads="1"/>
          </p:cNvSpPr>
          <p:nvPr/>
        </p:nvSpPr>
        <p:spPr bwMode="auto">
          <a:xfrm>
            <a:off x="8624660" y="201089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Vendor Master Data</a:t>
            </a:r>
          </a:p>
        </p:txBody>
      </p:sp>
      <p:sp>
        <p:nvSpPr>
          <p:cNvPr id="19" name="AutoShape 5"/>
          <p:cNvSpPr>
            <a:spLocks noChangeArrowheads="1"/>
          </p:cNvSpPr>
          <p:nvPr/>
        </p:nvSpPr>
        <p:spPr bwMode="auto">
          <a:xfrm>
            <a:off x="8624660" y="272893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Material Master Data</a:t>
            </a:r>
          </a:p>
        </p:txBody>
      </p:sp>
      <p:sp>
        <p:nvSpPr>
          <p:cNvPr id="20" name="AutoShape 6"/>
          <p:cNvSpPr>
            <a:spLocks noChangeArrowheads="1"/>
          </p:cNvSpPr>
          <p:nvPr/>
        </p:nvSpPr>
        <p:spPr bwMode="auto">
          <a:xfrm>
            <a:off x="8624660" y="352273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Purchasing Info Record</a:t>
            </a:r>
          </a:p>
        </p:txBody>
      </p:sp>
      <p:sp>
        <p:nvSpPr>
          <p:cNvPr id="21" name="AutoShape 8"/>
          <p:cNvSpPr>
            <a:spLocks noChangeArrowheads="1"/>
          </p:cNvSpPr>
          <p:nvPr/>
        </p:nvSpPr>
        <p:spPr bwMode="auto">
          <a:xfrm>
            <a:off x="8624660" y="424077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Condition Master Data</a:t>
            </a:r>
          </a:p>
        </p:txBody>
      </p:sp>
      <p:sp>
        <p:nvSpPr>
          <p:cNvPr id="22" name="AutoShape 7"/>
          <p:cNvSpPr>
            <a:spLocks noChangeArrowheads="1"/>
          </p:cNvSpPr>
          <p:nvPr/>
        </p:nvSpPr>
        <p:spPr bwMode="auto">
          <a:xfrm>
            <a:off x="8624660" y="5034578"/>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Output Master Data</a:t>
            </a:r>
          </a:p>
        </p:txBody>
      </p:sp>
    </p:spTree>
    <p:extLst>
      <p:ext uri="{BB962C8B-B14F-4D97-AF65-F5344CB8AC3E}">
        <p14:creationId xmlns:p14="http://schemas.microsoft.com/office/powerpoint/2010/main" val="36501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the requisition has been assigned a source of supply it can be released for processing</a:t>
            </a:r>
          </a:p>
          <a:p>
            <a:pPr>
              <a:tabLst>
                <a:tab pos="1971675" algn="l"/>
              </a:tabLst>
            </a:pPr>
            <a:endParaRPr lang="en-US" altLang="de-DE" dirty="0"/>
          </a:p>
          <a:p>
            <a:pPr>
              <a:tabLst>
                <a:tab pos="1971675" algn="l"/>
              </a:tabLst>
            </a:pPr>
            <a:r>
              <a:rPr lang="en-US" altLang="de-DE" dirty="0"/>
              <a:t>There are a variety of ways that a purchasing department can process a requisition to determine the appropriate Source of Supply:</a:t>
            </a:r>
          </a:p>
          <a:p>
            <a:pPr lvl="1">
              <a:tabLst>
                <a:tab pos="1971675" algn="l"/>
              </a:tabLst>
            </a:pPr>
            <a:r>
              <a:rPr lang="en-US" altLang="de-DE" dirty="0"/>
              <a:t>Internal Sourcing Requirements</a:t>
            </a:r>
          </a:p>
          <a:p>
            <a:pPr lvl="1">
              <a:tabLst>
                <a:tab pos="1971675" algn="l"/>
              </a:tabLst>
            </a:pPr>
            <a:r>
              <a:rPr lang="en-US" altLang="de-DE" dirty="0"/>
              <a:t>Source List</a:t>
            </a:r>
          </a:p>
          <a:p>
            <a:pPr lvl="1">
              <a:tabLst>
                <a:tab pos="1971675" algn="l"/>
              </a:tabLst>
            </a:pPr>
            <a:r>
              <a:rPr lang="en-US" altLang="de-DE" dirty="0" smtClean="0"/>
              <a:t>Outline </a:t>
            </a:r>
            <a:r>
              <a:rPr lang="en-US" altLang="de-DE" dirty="0"/>
              <a:t>Agreement</a:t>
            </a:r>
          </a:p>
          <a:p>
            <a:pPr lvl="1">
              <a:tabLst>
                <a:tab pos="1971675" algn="l"/>
              </a:tabLst>
            </a:pPr>
            <a:r>
              <a:rPr lang="en-US" altLang="de-DE" dirty="0"/>
              <a:t>RFQ</a:t>
            </a:r>
          </a:p>
          <a:p>
            <a:endParaRPr lang="de-DE" dirty="0"/>
          </a:p>
        </p:txBody>
      </p:sp>
      <p:sp>
        <p:nvSpPr>
          <p:cNvPr id="3" name="Titel 2"/>
          <p:cNvSpPr>
            <a:spLocks noGrp="1"/>
          </p:cNvSpPr>
          <p:nvPr>
            <p:ph type="title"/>
          </p:nvPr>
        </p:nvSpPr>
        <p:spPr/>
        <p:txBody>
          <a:bodyPr/>
          <a:lstStyle/>
          <a:p>
            <a:r>
              <a:rPr lang="en-US" altLang="de-DE"/>
              <a:t>Requisition Sourcing</a:t>
            </a:r>
            <a:endParaRPr lang="de-DE"/>
          </a:p>
        </p:txBody>
      </p:sp>
    </p:spTree>
    <p:extLst>
      <p:ext uri="{BB962C8B-B14F-4D97-AF65-F5344CB8AC3E}">
        <p14:creationId xmlns:p14="http://schemas.microsoft.com/office/powerpoint/2010/main" val="387925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The requisition for materials could be satisfied by sources within our company.</a:t>
            </a:r>
          </a:p>
          <a:p>
            <a:pPr>
              <a:tabLst>
                <a:tab pos="1971675" algn="l"/>
              </a:tabLst>
            </a:pPr>
            <a:endParaRPr lang="en-US" altLang="de-DE"/>
          </a:p>
          <a:p>
            <a:pPr lvl="1">
              <a:tabLst>
                <a:tab pos="1971675" algn="l"/>
              </a:tabLst>
            </a:pPr>
            <a:r>
              <a:rPr lang="en-US" altLang="de-DE"/>
              <a:t>It is possible that a plant within your firm could represent a potential source of supply for the material needed (centralized warehouse)</a:t>
            </a:r>
          </a:p>
          <a:p>
            <a:pPr lvl="1">
              <a:tabLst>
                <a:tab pos="1971675" algn="l"/>
              </a:tabLst>
            </a:pPr>
            <a:endParaRPr lang="en-US" altLang="de-DE"/>
          </a:p>
          <a:p>
            <a:pPr lvl="1">
              <a:tabLst>
                <a:tab pos="1971675" algn="l"/>
              </a:tabLst>
            </a:pPr>
            <a:r>
              <a:rPr lang="en-US" altLang="de-DE"/>
              <a:t>If an internal source is identified the requirement is covered by an internal procurement transaction (stock transport order)</a:t>
            </a:r>
          </a:p>
          <a:p>
            <a:endParaRPr lang="de-DE"/>
          </a:p>
        </p:txBody>
      </p:sp>
      <p:sp>
        <p:nvSpPr>
          <p:cNvPr id="3" name="Titel 2"/>
          <p:cNvSpPr>
            <a:spLocks noGrp="1"/>
          </p:cNvSpPr>
          <p:nvPr>
            <p:ph type="title"/>
          </p:nvPr>
        </p:nvSpPr>
        <p:spPr/>
        <p:txBody>
          <a:bodyPr/>
          <a:lstStyle/>
          <a:p>
            <a:r>
              <a:rPr lang="en-US" altLang="de-DE"/>
              <a:t>Internal Sourcing</a:t>
            </a:r>
            <a:endParaRPr lang="de-DE"/>
          </a:p>
        </p:txBody>
      </p:sp>
    </p:spTree>
    <p:extLst>
      <p:ext uri="{BB962C8B-B14F-4D97-AF65-F5344CB8AC3E}">
        <p14:creationId xmlns:p14="http://schemas.microsoft.com/office/powerpoint/2010/main" val="16183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A source list is a record that specifies the allowed means for procuring a material for a certain plant within a given time period.</a:t>
            </a:r>
          </a:p>
          <a:p>
            <a:pPr>
              <a:tabLst>
                <a:tab pos="1971675" algn="l"/>
              </a:tabLst>
            </a:pPr>
            <a:endParaRPr lang="en-US" altLang="de-DE"/>
          </a:p>
          <a:p>
            <a:pPr lvl="1">
              <a:tabLst>
                <a:tab pos="1971675" algn="l"/>
              </a:tabLst>
            </a:pPr>
            <a:r>
              <a:rPr lang="en-US" altLang="de-DE"/>
              <a:t>If the list contains a sole source the system will assign the vendor to the requisition.</a:t>
            </a:r>
          </a:p>
          <a:p>
            <a:pPr lvl="1">
              <a:tabLst>
                <a:tab pos="1971675" algn="l"/>
              </a:tabLst>
            </a:pPr>
            <a:endParaRPr lang="en-US" altLang="de-DE"/>
          </a:p>
          <a:p>
            <a:pPr lvl="1">
              <a:tabLst>
                <a:tab pos="1971675" algn="l"/>
              </a:tabLst>
            </a:pPr>
            <a:r>
              <a:rPr lang="en-US" altLang="de-DE"/>
              <a:t>If several options exist the system will display a list of vendors for you to choose from.</a:t>
            </a:r>
          </a:p>
          <a:p>
            <a:pPr lvl="1">
              <a:tabLst>
                <a:tab pos="1971675" algn="l"/>
              </a:tabLst>
            </a:pPr>
            <a:endParaRPr lang="en-US" altLang="de-DE"/>
          </a:p>
          <a:p>
            <a:pPr lvl="1">
              <a:tabLst>
                <a:tab pos="1971675" algn="l"/>
              </a:tabLst>
            </a:pPr>
            <a:r>
              <a:rPr lang="en-US" altLang="de-DE"/>
              <a:t>If no source has been established the system will revert to search information records and outline agreements.</a:t>
            </a:r>
          </a:p>
          <a:p>
            <a:endParaRPr lang="de-DE"/>
          </a:p>
        </p:txBody>
      </p:sp>
      <p:sp>
        <p:nvSpPr>
          <p:cNvPr id="3" name="Titel 2"/>
          <p:cNvSpPr>
            <a:spLocks noGrp="1"/>
          </p:cNvSpPr>
          <p:nvPr>
            <p:ph type="title"/>
          </p:nvPr>
        </p:nvSpPr>
        <p:spPr/>
        <p:txBody>
          <a:bodyPr/>
          <a:lstStyle/>
          <a:p>
            <a:r>
              <a:rPr lang="en-US" altLang="de-DE"/>
              <a:t>Source List</a:t>
            </a:r>
            <a:endParaRPr lang="de-DE"/>
          </a:p>
        </p:txBody>
      </p:sp>
    </p:spTree>
    <p:extLst>
      <p:ext uri="{BB962C8B-B14F-4D97-AF65-F5344CB8AC3E}">
        <p14:creationId xmlns:p14="http://schemas.microsoft.com/office/powerpoint/2010/main" val="34670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Requisitions can be satisfied through existing longer-term purchasing </a:t>
            </a:r>
            <a:r>
              <a:rPr lang="en-US" altLang="de-DE" dirty="0" smtClean="0"/>
              <a:t>agreements</a:t>
            </a:r>
            <a:endParaRPr lang="en-US" altLang="de-DE" dirty="0"/>
          </a:p>
          <a:p>
            <a:pPr>
              <a:tabLst>
                <a:tab pos="1971675" algn="l"/>
              </a:tabLst>
            </a:pPr>
            <a:endParaRPr lang="en-US" altLang="de-DE" dirty="0"/>
          </a:p>
          <a:p>
            <a:pPr>
              <a:tabLst>
                <a:tab pos="1971675" algn="l"/>
              </a:tabLst>
            </a:pPr>
            <a:r>
              <a:rPr lang="en-US" altLang="de-DE" dirty="0"/>
              <a:t>These agreements are subdivided into:</a:t>
            </a:r>
          </a:p>
          <a:p>
            <a:pPr>
              <a:tabLst>
                <a:tab pos="1971675" algn="l"/>
              </a:tabLst>
            </a:pPr>
            <a:endParaRPr lang="en-US" altLang="de-DE" dirty="0"/>
          </a:p>
          <a:p>
            <a:pPr lvl="1">
              <a:tabLst>
                <a:tab pos="1971675" algn="l"/>
              </a:tabLst>
            </a:pPr>
            <a:r>
              <a:rPr lang="en-US" altLang="de-DE" dirty="0"/>
              <a:t>Contracts</a:t>
            </a:r>
          </a:p>
          <a:p>
            <a:pPr lvl="2">
              <a:tabLst>
                <a:tab pos="1971675" algn="l"/>
              </a:tabLst>
            </a:pPr>
            <a:r>
              <a:rPr lang="en-US" altLang="de-DE" dirty="0"/>
              <a:t>Consists of items defining the individual materials, material groups, or services with </a:t>
            </a:r>
            <a:r>
              <a:rPr lang="en-US" altLang="de-DE" dirty="0" smtClean="0"/>
              <a:t>prices</a:t>
            </a:r>
            <a:endParaRPr lang="en-US" altLang="de-DE" dirty="0"/>
          </a:p>
          <a:p>
            <a:pPr lvl="3">
              <a:tabLst>
                <a:tab pos="1971675" algn="l"/>
              </a:tabLst>
            </a:pPr>
            <a:r>
              <a:rPr lang="en-US" altLang="de-DE" dirty="0"/>
              <a:t>Quantity</a:t>
            </a:r>
          </a:p>
          <a:p>
            <a:pPr lvl="3">
              <a:tabLst>
                <a:tab pos="1971675" algn="l"/>
              </a:tabLst>
            </a:pPr>
            <a:r>
              <a:rPr lang="en-US" altLang="de-DE" dirty="0"/>
              <a:t>Value</a:t>
            </a:r>
          </a:p>
          <a:p>
            <a:pPr lvl="3">
              <a:tabLst>
                <a:tab pos="1971675" algn="l"/>
              </a:tabLst>
            </a:pPr>
            <a:endParaRPr lang="en-US" altLang="de-DE" dirty="0"/>
          </a:p>
          <a:p>
            <a:pPr lvl="1">
              <a:tabLst>
                <a:tab pos="1971675" algn="l"/>
              </a:tabLst>
            </a:pPr>
            <a:r>
              <a:rPr lang="en-US" altLang="de-DE" dirty="0"/>
              <a:t>Scheduling Agreements</a:t>
            </a:r>
          </a:p>
          <a:p>
            <a:pPr lvl="2">
              <a:tabLst>
                <a:tab pos="1971675" algn="l"/>
              </a:tabLst>
            </a:pPr>
            <a:r>
              <a:rPr lang="en-US" altLang="de-DE" dirty="0"/>
              <a:t>Total quantity of material is spread over a certain period in a delivery schedule, consisting of line items indicating quantities and their planned delivery date</a:t>
            </a:r>
          </a:p>
        </p:txBody>
      </p:sp>
      <p:sp>
        <p:nvSpPr>
          <p:cNvPr id="3" name="Titel 2"/>
          <p:cNvSpPr>
            <a:spLocks noGrp="1"/>
          </p:cNvSpPr>
          <p:nvPr>
            <p:ph type="title"/>
          </p:nvPr>
        </p:nvSpPr>
        <p:spPr/>
        <p:txBody>
          <a:bodyPr/>
          <a:lstStyle/>
          <a:p>
            <a:r>
              <a:rPr lang="en-US" altLang="de-DE"/>
              <a:t>Outline Agreement</a:t>
            </a:r>
            <a:endParaRPr lang="de-DE"/>
          </a:p>
        </p:txBody>
      </p:sp>
    </p:spTree>
    <p:extLst>
      <p:ext uri="{BB962C8B-B14F-4D97-AF65-F5344CB8AC3E}">
        <p14:creationId xmlns:p14="http://schemas.microsoft.com/office/powerpoint/2010/main" val="2488781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If nothing </a:t>
            </a:r>
            <a:r>
              <a:rPr lang="en-US" altLang="de-DE" dirty="0" smtClean="0"/>
              <a:t>exists </a:t>
            </a:r>
            <a:r>
              <a:rPr lang="en-US" altLang="de-DE" dirty="0"/>
              <a:t>in the system we may need to submit a request for quotation to our vendors.  An RFQ is an invitation to a vendor by a Purchasing Organization to submit a bid for the supply of materials or services</a:t>
            </a:r>
          </a:p>
          <a:p>
            <a:pPr lvl="1">
              <a:tabLst>
                <a:tab pos="1971675" algn="l"/>
              </a:tabLst>
            </a:pPr>
            <a:r>
              <a:rPr lang="en-US" altLang="de-DE" dirty="0"/>
              <a:t>The accepted quotations will generate Purchasing Information Records</a:t>
            </a:r>
          </a:p>
          <a:p>
            <a:pPr lvl="1">
              <a:tabLst>
                <a:tab pos="1971675" algn="l"/>
              </a:tabLst>
            </a:pPr>
            <a:r>
              <a:rPr lang="en-US" altLang="de-DE" dirty="0"/>
              <a:t>Buyers can perform Quotation Price </a:t>
            </a:r>
            <a:r>
              <a:rPr lang="en-US" altLang="de-DE" dirty="0" smtClean="0"/>
              <a:t>Comparisons</a:t>
            </a:r>
          </a:p>
          <a:p>
            <a:pPr lvl="1">
              <a:tabLst>
                <a:tab pos="1971675" algn="l"/>
              </a:tabLst>
            </a:pPr>
            <a:r>
              <a:rPr lang="en-US" altLang="de-DE" dirty="0" smtClean="0"/>
              <a:t>Buyers </a:t>
            </a:r>
            <a:r>
              <a:rPr lang="en-US" altLang="de-DE" dirty="0"/>
              <a:t>can finally select a vendor quotation</a:t>
            </a:r>
            <a:endParaRPr lang="en-US" altLang="de-DE" dirty="0"/>
          </a:p>
        </p:txBody>
      </p:sp>
      <p:sp>
        <p:nvSpPr>
          <p:cNvPr id="3" name="Titel 2"/>
          <p:cNvSpPr>
            <a:spLocks noGrp="1"/>
          </p:cNvSpPr>
          <p:nvPr>
            <p:ph type="title"/>
          </p:nvPr>
        </p:nvSpPr>
        <p:spPr/>
        <p:txBody>
          <a:bodyPr/>
          <a:lstStyle/>
          <a:p>
            <a:r>
              <a:rPr lang="en-US" altLang="de-DE" dirty="0"/>
              <a:t>Request for Quotation</a:t>
            </a:r>
            <a:endParaRPr lang="de-DE" dirty="0"/>
          </a:p>
        </p:txBody>
      </p:sp>
      <p:grpSp>
        <p:nvGrpSpPr>
          <p:cNvPr id="27" name="Gruppieren 26"/>
          <p:cNvGrpSpPr/>
          <p:nvPr/>
        </p:nvGrpSpPr>
        <p:grpSpPr>
          <a:xfrm>
            <a:off x="3086700" y="3539875"/>
            <a:ext cx="6019800" cy="2112962"/>
            <a:chOff x="1476375" y="3716338"/>
            <a:chExt cx="6019800" cy="2112962"/>
          </a:xfrm>
        </p:grpSpPr>
        <p:sp>
          <p:nvSpPr>
            <p:cNvPr id="4" name="AutoShape 5"/>
            <p:cNvSpPr>
              <a:spLocks noChangeArrowheads="1"/>
            </p:cNvSpPr>
            <p:nvPr/>
          </p:nvSpPr>
          <p:spPr bwMode="auto">
            <a:xfrm rot="10800000">
              <a:off x="1476375" y="4398963"/>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Pur</a:t>
              </a:r>
            </a:p>
            <a:p>
              <a:pPr algn="ctr" eaLnBrk="1" hangingPunct="1">
                <a:spcBef>
                  <a:spcPct val="0"/>
                </a:spcBef>
                <a:buClrTx/>
                <a:buFontTx/>
                <a:buNone/>
              </a:pPr>
              <a:r>
                <a:rPr lang="en-US" altLang="de-DE" sz="1400">
                  <a:solidFill>
                    <a:srgbClr val="44697D"/>
                  </a:solidFill>
                </a:rPr>
                <a:t>Req.</a:t>
              </a:r>
            </a:p>
            <a:p>
              <a:pPr algn="ctr" eaLnBrk="1" hangingPunct="1">
                <a:spcBef>
                  <a:spcPct val="0"/>
                </a:spcBef>
                <a:buClrTx/>
                <a:buFontTx/>
                <a:buNone/>
              </a:pPr>
              <a:endParaRPr lang="en-US" altLang="de-DE" sz="1400">
                <a:solidFill>
                  <a:srgbClr val="44697D"/>
                </a:solidFill>
              </a:endParaRPr>
            </a:p>
          </p:txBody>
        </p:sp>
        <p:sp>
          <p:nvSpPr>
            <p:cNvPr id="5" name="Line 6"/>
            <p:cNvSpPr>
              <a:spLocks noChangeShapeType="1"/>
            </p:cNvSpPr>
            <p:nvPr/>
          </p:nvSpPr>
          <p:spPr bwMode="auto">
            <a:xfrm>
              <a:off x="2066925" y="4740275"/>
              <a:ext cx="703263"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6" name="Text Box 7"/>
            <p:cNvSpPr txBox="1">
              <a:spLocks noChangeArrowheads="1"/>
            </p:cNvSpPr>
            <p:nvPr/>
          </p:nvSpPr>
          <p:spPr bwMode="auto">
            <a:xfrm>
              <a:off x="2074863" y="4546600"/>
              <a:ext cx="6572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a:solidFill>
                    <a:srgbClr val="44697D"/>
                  </a:solidFill>
                </a:rPr>
                <a:t>generate</a:t>
              </a:r>
            </a:p>
          </p:txBody>
        </p:sp>
        <p:sp>
          <p:nvSpPr>
            <p:cNvPr id="7" name="AutoShape 8"/>
            <p:cNvSpPr>
              <a:spLocks noChangeArrowheads="1"/>
            </p:cNvSpPr>
            <p:nvPr/>
          </p:nvSpPr>
          <p:spPr bwMode="auto">
            <a:xfrm rot="10800000">
              <a:off x="2835275" y="43894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RFQ</a:t>
              </a:r>
            </a:p>
            <a:p>
              <a:pPr algn="ctr" eaLnBrk="1" hangingPunct="1">
                <a:spcBef>
                  <a:spcPct val="0"/>
                </a:spcBef>
                <a:buClrTx/>
                <a:buFontTx/>
                <a:buNone/>
              </a:pPr>
              <a:endParaRPr lang="en-US" altLang="de-DE" sz="1400">
                <a:solidFill>
                  <a:srgbClr val="44697D"/>
                </a:solidFill>
              </a:endParaRPr>
            </a:p>
          </p:txBody>
        </p:sp>
        <p:sp>
          <p:nvSpPr>
            <p:cNvPr id="8" name="Line 9"/>
            <p:cNvSpPr>
              <a:spLocks noChangeShapeType="1"/>
            </p:cNvSpPr>
            <p:nvPr/>
          </p:nvSpPr>
          <p:spPr bwMode="auto">
            <a:xfrm flipV="1">
              <a:off x="3465513" y="4565650"/>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9" name="Line 10"/>
            <p:cNvSpPr>
              <a:spLocks noChangeShapeType="1"/>
            </p:cNvSpPr>
            <p:nvPr/>
          </p:nvSpPr>
          <p:spPr bwMode="auto">
            <a:xfrm>
              <a:off x="3465513" y="4770438"/>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0" name="Line 11"/>
            <p:cNvSpPr>
              <a:spLocks noChangeShapeType="1"/>
            </p:cNvSpPr>
            <p:nvPr/>
          </p:nvSpPr>
          <p:spPr bwMode="auto">
            <a:xfrm>
              <a:off x="3492500" y="4730750"/>
              <a:ext cx="2619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1" name="Text Box 12"/>
            <p:cNvSpPr txBox="1">
              <a:spLocks noChangeArrowheads="1"/>
            </p:cNvSpPr>
            <p:nvPr/>
          </p:nvSpPr>
          <p:spPr bwMode="auto">
            <a:xfrm>
              <a:off x="3836988" y="4340225"/>
              <a:ext cx="65881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400">
                  <a:solidFill>
                    <a:srgbClr val="44697D"/>
                  </a:solidFill>
                </a:rPr>
                <a:t>Vendor 1</a:t>
              </a:r>
            </a:p>
            <a:p>
              <a:pPr algn="ctr" eaLnBrk="1" hangingPunct="1">
                <a:spcBef>
                  <a:spcPct val="50000"/>
                </a:spcBef>
                <a:buClrTx/>
                <a:buFontTx/>
                <a:buNone/>
              </a:pPr>
              <a:r>
                <a:rPr lang="en-US" altLang="de-DE" sz="1400">
                  <a:solidFill>
                    <a:srgbClr val="44697D"/>
                  </a:solidFill>
                </a:rPr>
                <a:t>Vendor 2</a:t>
              </a:r>
            </a:p>
            <a:p>
              <a:pPr algn="ctr" eaLnBrk="1" hangingPunct="1">
                <a:spcBef>
                  <a:spcPct val="50000"/>
                </a:spcBef>
                <a:buClrTx/>
                <a:buFontTx/>
                <a:buNone/>
              </a:pPr>
              <a:r>
                <a:rPr lang="en-US" altLang="de-DE" sz="1400">
                  <a:solidFill>
                    <a:srgbClr val="44697D"/>
                  </a:solidFill>
                </a:rPr>
                <a:t>Vendor 3</a:t>
              </a:r>
            </a:p>
          </p:txBody>
        </p:sp>
        <p:sp>
          <p:nvSpPr>
            <p:cNvPr id="12" name="AutoShape 13"/>
            <p:cNvSpPr>
              <a:spLocks noChangeArrowheads="1"/>
            </p:cNvSpPr>
            <p:nvPr/>
          </p:nvSpPr>
          <p:spPr bwMode="auto">
            <a:xfrm rot="10800000">
              <a:off x="4627563" y="3873500"/>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3" name="AutoShape 14"/>
            <p:cNvSpPr>
              <a:spLocks noChangeArrowheads="1"/>
            </p:cNvSpPr>
            <p:nvPr/>
          </p:nvSpPr>
          <p:spPr bwMode="auto">
            <a:xfrm rot="10800000">
              <a:off x="5265738" y="43910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4" name="AutoShape 15"/>
            <p:cNvSpPr>
              <a:spLocks noChangeArrowheads="1"/>
            </p:cNvSpPr>
            <p:nvPr/>
          </p:nvSpPr>
          <p:spPr bwMode="auto">
            <a:xfrm rot="10800000">
              <a:off x="4627563" y="49371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5" name="Line 16"/>
            <p:cNvSpPr>
              <a:spLocks noChangeShapeType="1"/>
            </p:cNvSpPr>
            <p:nvPr/>
          </p:nvSpPr>
          <p:spPr bwMode="auto">
            <a:xfrm>
              <a:off x="4543425" y="4740275"/>
              <a:ext cx="6556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6" name="Line 17"/>
            <p:cNvSpPr>
              <a:spLocks noChangeShapeType="1"/>
            </p:cNvSpPr>
            <p:nvPr/>
          </p:nvSpPr>
          <p:spPr bwMode="auto">
            <a:xfrm>
              <a:off x="4214813" y="5149850"/>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7" name="Line 18"/>
            <p:cNvSpPr>
              <a:spLocks noChangeShapeType="1"/>
            </p:cNvSpPr>
            <p:nvPr/>
          </p:nvSpPr>
          <p:spPr bwMode="auto">
            <a:xfrm flipV="1">
              <a:off x="4214813" y="4194175"/>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8" name="AutoShape 19"/>
            <p:cNvSpPr>
              <a:spLocks noChangeArrowheads="1"/>
            </p:cNvSpPr>
            <p:nvPr/>
          </p:nvSpPr>
          <p:spPr bwMode="auto">
            <a:xfrm rot="10800000">
              <a:off x="6972300" y="37163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P.O.</a:t>
              </a:r>
            </a:p>
            <a:p>
              <a:pPr algn="ctr" eaLnBrk="1" hangingPunct="1">
                <a:spcBef>
                  <a:spcPct val="0"/>
                </a:spcBef>
                <a:buClrTx/>
                <a:buFontTx/>
                <a:buNone/>
              </a:pPr>
              <a:r>
                <a:rPr lang="en-US" altLang="de-DE">
                  <a:solidFill>
                    <a:srgbClr val="44697D"/>
                  </a:solidFill>
                </a:rPr>
                <a:t>45…12</a:t>
              </a:r>
            </a:p>
            <a:p>
              <a:pPr algn="ctr" eaLnBrk="1" hangingPunct="1">
                <a:spcBef>
                  <a:spcPct val="0"/>
                </a:spcBef>
                <a:buClrTx/>
                <a:buFontTx/>
                <a:buNone/>
              </a:pPr>
              <a:endParaRPr lang="en-US" altLang="de-DE">
                <a:solidFill>
                  <a:srgbClr val="44697D"/>
                </a:solidFill>
              </a:endParaRPr>
            </a:p>
          </p:txBody>
        </p:sp>
        <p:sp>
          <p:nvSpPr>
            <p:cNvPr id="19" name="AutoShape 20"/>
            <p:cNvSpPr>
              <a:spLocks noChangeArrowheads="1"/>
            </p:cNvSpPr>
            <p:nvPr/>
          </p:nvSpPr>
          <p:spPr bwMode="auto">
            <a:xfrm rot="10800000">
              <a:off x="6972300" y="48085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en-US" altLang="de-DE" sz="1400">
                <a:solidFill>
                  <a:srgbClr val="44697D"/>
                </a:solidFill>
              </a:endParaRPr>
            </a:p>
            <a:p>
              <a:pPr algn="ctr" eaLnBrk="1" hangingPunct="1">
                <a:spcBef>
                  <a:spcPct val="0"/>
                </a:spcBef>
                <a:buClrTx/>
                <a:buFontTx/>
                <a:buNone/>
              </a:pPr>
              <a:r>
                <a:rPr lang="en-US" altLang="de-DE" sz="1400">
                  <a:solidFill>
                    <a:srgbClr val="44697D"/>
                  </a:solidFill>
                </a:rPr>
                <a:t>Reject</a:t>
              </a:r>
            </a:p>
            <a:p>
              <a:pPr algn="ctr" eaLnBrk="1" hangingPunct="1">
                <a:spcBef>
                  <a:spcPct val="0"/>
                </a:spcBef>
                <a:buClrTx/>
                <a:buFontTx/>
                <a:buNone/>
              </a:pPr>
              <a:r>
                <a:rPr lang="en-US" altLang="de-DE" sz="1400">
                  <a:solidFill>
                    <a:srgbClr val="44697D"/>
                  </a:solidFill>
                </a:rPr>
                <a:t>Letter</a:t>
              </a:r>
            </a:p>
            <a:p>
              <a:pPr algn="ctr" eaLnBrk="1" hangingPunct="1">
                <a:spcBef>
                  <a:spcPct val="0"/>
                </a:spcBef>
                <a:buClrTx/>
                <a:buFontTx/>
                <a:buNone/>
              </a:pPr>
              <a:endParaRPr lang="en-US" altLang="de-DE" sz="1400">
                <a:solidFill>
                  <a:srgbClr val="44697D"/>
                </a:solidFill>
              </a:endParaRPr>
            </a:p>
          </p:txBody>
        </p:sp>
        <p:sp>
          <p:nvSpPr>
            <p:cNvPr id="20" name="AutoShape 21"/>
            <p:cNvSpPr>
              <a:spLocks noChangeArrowheads="1"/>
            </p:cNvSpPr>
            <p:nvPr/>
          </p:nvSpPr>
          <p:spPr bwMode="auto">
            <a:xfrm>
              <a:off x="6184900" y="4389438"/>
              <a:ext cx="590550" cy="682625"/>
            </a:xfrm>
            <a:prstGeom prst="flowChartMultidocumen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Eval.</a:t>
              </a:r>
            </a:p>
          </p:txBody>
        </p:sp>
        <p:cxnSp>
          <p:nvCxnSpPr>
            <p:cNvPr id="21" name="AutoShape 22"/>
            <p:cNvCxnSpPr>
              <a:cxnSpLocks noChangeShapeType="1"/>
              <a:stCxn id="12" idx="1"/>
              <a:endCxn id="20" idx="0"/>
            </p:cNvCxnSpPr>
            <p:nvPr/>
          </p:nvCxnSpPr>
          <p:spPr bwMode="auto">
            <a:xfrm>
              <a:off x="5153025" y="4214813"/>
              <a:ext cx="1327150" cy="174625"/>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2" name="AutoShape 23"/>
            <p:cNvCxnSpPr>
              <a:cxnSpLocks noChangeShapeType="1"/>
              <a:stCxn id="13" idx="1"/>
              <a:endCxn id="20" idx="1"/>
            </p:cNvCxnSpPr>
            <p:nvPr/>
          </p:nvCxnSpPr>
          <p:spPr bwMode="auto">
            <a:xfrm flipV="1">
              <a:off x="5791200" y="4730750"/>
              <a:ext cx="393700" cy="1588"/>
            </a:xfrm>
            <a:prstGeom prst="bentConnector3">
              <a:avLst>
                <a:gd name="adj1" fmla="val 49653"/>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24"/>
            <p:cNvCxnSpPr>
              <a:cxnSpLocks noChangeShapeType="1"/>
              <a:stCxn id="14" idx="1"/>
              <a:endCxn id="20" idx="2"/>
            </p:cNvCxnSpPr>
            <p:nvPr/>
          </p:nvCxnSpPr>
          <p:spPr bwMode="auto">
            <a:xfrm flipV="1">
              <a:off x="5153025" y="5018088"/>
              <a:ext cx="1327150" cy="26035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nvGrpSpPr>
            <p:cNvPr id="24" name="Group 25"/>
            <p:cNvGrpSpPr>
              <a:grpSpLocks/>
            </p:cNvGrpSpPr>
            <p:nvPr/>
          </p:nvGrpSpPr>
          <p:grpSpPr bwMode="auto">
            <a:xfrm>
              <a:off x="6802438" y="4437063"/>
              <a:ext cx="541337" cy="363537"/>
              <a:chOff x="1306" y="2167"/>
              <a:chExt cx="396" cy="255"/>
            </a:xfrm>
          </p:grpSpPr>
          <p:graphicFrame>
            <p:nvGraphicFramePr>
              <p:cNvPr id="25" name="Object 26"/>
              <p:cNvGraphicFramePr>
                <a:graphicFrameLocks noChangeAspect="1"/>
              </p:cNvGraphicFramePr>
              <p:nvPr/>
            </p:nvGraphicFramePr>
            <p:xfrm>
              <a:off x="1306" y="2284"/>
              <a:ext cx="396" cy="138"/>
            </p:xfrm>
            <a:graphic>
              <a:graphicData uri="http://schemas.openxmlformats.org/presentationml/2006/ole">
                <mc:AlternateContent xmlns:mc="http://schemas.openxmlformats.org/markup-compatibility/2006">
                  <mc:Choice xmlns:v="urn:schemas-microsoft-com:vml" Requires="v">
                    <p:oleObj spid="_x0000_s1182" name="Bitmap Image" r:id="rId4" imgW="628571" imgH="219222" progId="Paint.Picture">
                      <p:embed/>
                    </p:oleObj>
                  </mc:Choice>
                  <mc:Fallback>
                    <p:oleObj name="Bitmap Image" r:id="rId4" imgW="628571" imgH="21922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06" y="2284"/>
                            <a:ext cx="396" cy="138"/>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1324" y="2167"/>
              <a:ext cx="366" cy="144"/>
            </p:xfrm>
            <a:graphic>
              <a:graphicData uri="http://schemas.openxmlformats.org/presentationml/2006/ole">
                <mc:AlternateContent xmlns:mc="http://schemas.openxmlformats.org/markup-compatibility/2006">
                  <mc:Choice xmlns:v="urn:schemas-microsoft-com:vml" Requires="v">
                    <p:oleObj spid="_x0000_s1183" name="Bitmap Image" r:id="rId6" imgW="581106" imgH="228571" progId="Paint.Picture">
                      <p:embed/>
                    </p:oleObj>
                  </mc:Choice>
                  <mc:Fallback>
                    <p:oleObj name="Bitmap Image" r:id="rId6" imgW="581106" imgH="22857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24" y="2167"/>
                            <a:ext cx="366" cy="144"/>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414478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The quotation received by your company is a legally binding offer, should decide to do business with the vendor, containing price’s and conditions for the materials specified in the RFQ for a predefined period of time.</a:t>
            </a:r>
          </a:p>
          <a:p>
            <a:pPr>
              <a:tabLst>
                <a:tab pos="1971675" algn="l"/>
              </a:tabLst>
            </a:pPr>
            <a:endParaRPr lang="en-US" altLang="de-DE"/>
          </a:p>
          <a:p>
            <a:pPr lvl="1">
              <a:tabLst>
                <a:tab pos="1971675" algn="l"/>
              </a:tabLst>
            </a:pPr>
            <a:r>
              <a:rPr lang="en-US" altLang="de-DE"/>
              <a:t>In SAP the RFQ and the Quotation will be become a single document, you will enter the vendor’s response in the RFQ you created.</a:t>
            </a:r>
          </a:p>
          <a:p>
            <a:endParaRPr lang="de-DE"/>
          </a:p>
        </p:txBody>
      </p:sp>
      <p:sp>
        <p:nvSpPr>
          <p:cNvPr id="3" name="Titel 2"/>
          <p:cNvSpPr>
            <a:spLocks noGrp="1"/>
          </p:cNvSpPr>
          <p:nvPr>
            <p:ph type="title"/>
          </p:nvPr>
        </p:nvSpPr>
        <p:spPr/>
        <p:txBody>
          <a:bodyPr/>
          <a:lstStyle/>
          <a:p>
            <a:r>
              <a:rPr lang="en-US" altLang="de-DE"/>
              <a:t>Quotation from Vendor</a:t>
            </a:r>
            <a:endParaRPr lang="de-DE"/>
          </a:p>
        </p:txBody>
      </p:sp>
    </p:spTree>
    <p:extLst>
      <p:ext uri="{BB962C8B-B14F-4D97-AF65-F5344CB8AC3E}">
        <p14:creationId xmlns:p14="http://schemas.microsoft.com/office/powerpoint/2010/main" val="2649349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567093"/>
            <a:ext cx="11545200" cy="4392042"/>
          </a:xfrm>
        </p:spPr>
        <p:txBody>
          <a:bodyPr/>
          <a:lstStyle/>
          <a:p>
            <a:pPr>
              <a:tabLst>
                <a:tab pos="1971675" algn="l"/>
              </a:tabLst>
            </a:pPr>
            <a:r>
              <a:rPr lang="en-US" altLang="de-DE" dirty="0"/>
              <a:t>Vendor evaluation helps purchasing evaluate vendors for sourcing while also enabling the company to monitor vendor relationships through performance scores and criteria you put in place.</a:t>
            </a:r>
          </a:p>
          <a:p>
            <a:pPr>
              <a:tabLst>
                <a:tab pos="1971675" algn="l"/>
              </a:tabLst>
            </a:pPr>
            <a:endParaRPr lang="en-US" altLang="de-DE" dirty="0"/>
          </a:p>
          <a:p>
            <a:pPr lvl="1">
              <a:tabLst>
                <a:tab pos="1971675" algn="l"/>
              </a:tabLst>
            </a:pPr>
            <a:r>
              <a:rPr lang="en-US" altLang="de-DE" dirty="0"/>
              <a:t>Supports a maximum of 99 main criteria and 20 sub criteria for each main:</a:t>
            </a:r>
          </a:p>
          <a:p>
            <a:pPr lvl="1">
              <a:tabLst>
                <a:tab pos="1971675" algn="l"/>
              </a:tabLst>
            </a:pPr>
            <a:endParaRPr lang="en-US" altLang="de-DE" sz="800" dirty="0"/>
          </a:p>
          <a:p>
            <a:pPr lvl="2">
              <a:tabLst>
                <a:tab pos="1971675" algn="l"/>
              </a:tabLst>
            </a:pPr>
            <a:r>
              <a:rPr lang="en-US" altLang="de-DE" sz="1400" dirty="0"/>
              <a:t>Price</a:t>
            </a:r>
          </a:p>
          <a:p>
            <a:pPr lvl="3">
              <a:tabLst>
                <a:tab pos="1971675" algn="l"/>
              </a:tabLst>
            </a:pPr>
            <a:r>
              <a:rPr lang="en-US" altLang="de-DE" sz="1200" dirty="0"/>
              <a:t>Price Level</a:t>
            </a:r>
          </a:p>
          <a:p>
            <a:pPr lvl="3">
              <a:tabLst>
                <a:tab pos="1971675" algn="l"/>
              </a:tabLst>
            </a:pPr>
            <a:r>
              <a:rPr lang="en-US" altLang="de-DE" sz="1200" dirty="0"/>
              <a:t>Price History</a:t>
            </a:r>
          </a:p>
          <a:p>
            <a:pPr lvl="3">
              <a:tabLst>
                <a:tab pos="1971675" algn="l"/>
              </a:tabLst>
            </a:pPr>
            <a:endParaRPr lang="en-US" altLang="de-DE" sz="1200" dirty="0"/>
          </a:p>
          <a:p>
            <a:pPr lvl="2">
              <a:tabLst>
                <a:tab pos="1971675" algn="l"/>
              </a:tabLst>
            </a:pPr>
            <a:r>
              <a:rPr lang="en-US" altLang="de-DE" sz="1400" dirty="0"/>
              <a:t>Quality</a:t>
            </a:r>
          </a:p>
          <a:p>
            <a:pPr lvl="3">
              <a:tabLst>
                <a:tab pos="1971675" algn="l"/>
              </a:tabLst>
            </a:pPr>
            <a:r>
              <a:rPr lang="en-US" altLang="de-DE" sz="1200" dirty="0"/>
              <a:t>Goods Receipt</a:t>
            </a:r>
          </a:p>
          <a:p>
            <a:pPr lvl="3">
              <a:tabLst>
                <a:tab pos="1971675" algn="l"/>
              </a:tabLst>
            </a:pPr>
            <a:r>
              <a:rPr lang="en-US" altLang="de-DE" sz="1200" dirty="0"/>
              <a:t>Quality Audit</a:t>
            </a:r>
          </a:p>
          <a:p>
            <a:pPr lvl="3">
              <a:tabLst>
                <a:tab pos="1971675" algn="l"/>
              </a:tabLst>
            </a:pPr>
            <a:r>
              <a:rPr lang="en-US" altLang="de-DE" sz="1200" dirty="0"/>
              <a:t>Complaints/Rejection level</a:t>
            </a:r>
          </a:p>
          <a:p>
            <a:pPr lvl="3">
              <a:tabLst>
                <a:tab pos="1971675" algn="l"/>
              </a:tabLst>
            </a:pPr>
            <a:endParaRPr lang="en-US" altLang="de-DE" sz="1200" dirty="0"/>
          </a:p>
          <a:p>
            <a:pPr lvl="2">
              <a:tabLst>
                <a:tab pos="1971675" algn="l"/>
              </a:tabLst>
            </a:pPr>
            <a:r>
              <a:rPr lang="en-US" altLang="de-DE" sz="1400" dirty="0"/>
              <a:t>Delivery</a:t>
            </a:r>
          </a:p>
          <a:p>
            <a:pPr lvl="3">
              <a:tabLst>
                <a:tab pos="1971675" algn="l"/>
              </a:tabLst>
            </a:pPr>
            <a:r>
              <a:rPr lang="en-US" altLang="de-DE" sz="1200" dirty="0"/>
              <a:t>On-time delivery performance</a:t>
            </a:r>
          </a:p>
          <a:p>
            <a:pPr lvl="3">
              <a:tabLst>
                <a:tab pos="1971675" algn="l"/>
              </a:tabLst>
            </a:pPr>
            <a:r>
              <a:rPr lang="en-US" altLang="de-DE" sz="1200" dirty="0"/>
              <a:t>Quantity reliability</a:t>
            </a:r>
          </a:p>
          <a:p>
            <a:pPr lvl="3">
              <a:tabLst>
                <a:tab pos="1971675" algn="l"/>
              </a:tabLst>
            </a:pPr>
            <a:r>
              <a:rPr lang="en-US" altLang="de-DE" sz="1200" dirty="0"/>
              <a:t>Compliance with shipping instructions</a:t>
            </a:r>
          </a:p>
          <a:p>
            <a:pPr lvl="3">
              <a:tabLst>
                <a:tab pos="1971675" algn="l"/>
              </a:tabLst>
            </a:pPr>
            <a:r>
              <a:rPr lang="en-US" altLang="de-DE" sz="1200" dirty="0"/>
              <a:t>Confirmation Date</a:t>
            </a:r>
          </a:p>
          <a:p>
            <a:pPr lvl="3">
              <a:tabLst>
                <a:tab pos="1971675" algn="l"/>
              </a:tabLst>
            </a:pPr>
            <a:endParaRPr lang="en-US" altLang="de-DE" sz="1200" dirty="0"/>
          </a:p>
          <a:p>
            <a:pPr lvl="1">
              <a:tabLst>
                <a:tab pos="1971675" algn="l"/>
              </a:tabLst>
            </a:pPr>
            <a:r>
              <a:rPr lang="en-US" altLang="de-DE" dirty="0"/>
              <a:t>You then must establish a scoring range (1 -100) and determine the weight factors of scores for each.</a:t>
            </a:r>
          </a:p>
        </p:txBody>
      </p:sp>
      <p:sp>
        <p:nvSpPr>
          <p:cNvPr id="3" name="Titel 2"/>
          <p:cNvSpPr>
            <a:spLocks noGrp="1"/>
          </p:cNvSpPr>
          <p:nvPr>
            <p:ph type="title"/>
          </p:nvPr>
        </p:nvSpPr>
        <p:spPr>
          <a:xfrm>
            <a:off x="324000" y="324075"/>
            <a:ext cx="11545200" cy="756175"/>
          </a:xfrm>
        </p:spPr>
        <p:txBody>
          <a:bodyPr/>
          <a:lstStyle/>
          <a:p>
            <a:r>
              <a:rPr lang="en-US" altLang="de-DE" dirty="0"/>
              <a:t>Vendor Evaluation once Identified</a:t>
            </a:r>
            <a:endParaRPr lang="de-DE" dirty="0"/>
          </a:p>
        </p:txBody>
      </p:sp>
    </p:spTree>
    <p:extLst>
      <p:ext uri="{BB962C8B-B14F-4D97-AF65-F5344CB8AC3E}">
        <p14:creationId xmlns:p14="http://schemas.microsoft.com/office/powerpoint/2010/main" val="936275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 purchase order is a formal request to a vendor for a specific material or service under the stated conditions</a:t>
            </a:r>
          </a:p>
          <a:p>
            <a:pPr>
              <a:tabLst>
                <a:tab pos="1971675" algn="l"/>
              </a:tabLst>
            </a:pPr>
            <a:endParaRPr lang="en-US" altLang="de-DE" dirty="0"/>
          </a:p>
          <a:p>
            <a:pPr>
              <a:tabLst>
                <a:tab pos="1971675" algn="l"/>
              </a:tabLst>
            </a:pPr>
            <a:r>
              <a:rPr lang="en-US" altLang="de-DE" dirty="0"/>
              <a:t>Purchase Orders can be created manually</a:t>
            </a:r>
          </a:p>
          <a:p>
            <a:pPr lvl="1">
              <a:tabLst>
                <a:tab pos="1971675" algn="l"/>
              </a:tabLst>
            </a:pPr>
            <a:r>
              <a:rPr lang="en-US" altLang="de-DE" dirty="0"/>
              <a:t>Reference a Purchase Order</a:t>
            </a:r>
          </a:p>
          <a:p>
            <a:pPr lvl="1">
              <a:tabLst>
                <a:tab pos="1971675" algn="l"/>
              </a:tabLst>
            </a:pPr>
            <a:r>
              <a:rPr lang="en-US" altLang="de-DE" dirty="0"/>
              <a:t>Reference a Purchase Requisition</a:t>
            </a:r>
          </a:p>
          <a:p>
            <a:pPr lvl="1">
              <a:tabLst>
                <a:tab pos="1971675" algn="l"/>
              </a:tabLst>
            </a:pPr>
            <a:r>
              <a:rPr lang="en-US" altLang="de-DE" dirty="0"/>
              <a:t>Reference a RFQ/Quotation</a:t>
            </a:r>
          </a:p>
          <a:p>
            <a:pPr lvl="1">
              <a:tabLst>
                <a:tab pos="1971675" algn="l"/>
              </a:tabLst>
            </a:pPr>
            <a:r>
              <a:rPr lang="en-US" altLang="de-DE" dirty="0"/>
              <a:t>Without Reference</a:t>
            </a:r>
          </a:p>
          <a:p>
            <a:pPr lvl="1">
              <a:tabLst>
                <a:tab pos="1971675" algn="l"/>
              </a:tabLst>
            </a:pPr>
            <a:endParaRPr lang="en-US" altLang="de-DE" dirty="0"/>
          </a:p>
          <a:p>
            <a:pPr>
              <a:tabLst>
                <a:tab pos="1971675" algn="l"/>
              </a:tabLst>
            </a:pPr>
            <a:r>
              <a:rPr lang="en-US" altLang="de-DE" dirty="0"/>
              <a:t>Purchase Orders can be </a:t>
            </a:r>
            <a:r>
              <a:rPr lang="en-US" altLang="de-DE" dirty="0" smtClean="0"/>
              <a:t>created </a:t>
            </a:r>
            <a:r>
              <a:rPr lang="en-US" altLang="de-DE" dirty="0"/>
              <a:t>automatically</a:t>
            </a:r>
          </a:p>
        </p:txBody>
      </p:sp>
      <p:sp>
        <p:nvSpPr>
          <p:cNvPr id="3" name="Titel 2"/>
          <p:cNvSpPr>
            <a:spLocks noGrp="1"/>
          </p:cNvSpPr>
          <p:nvPr>
            <p:ph type="title"/>
          </p:nvPr>
        </p:nvSpPr>
        <p:spPr/>
        <p:txBody>
          <a:bodyPr/>
          <a:lstStyle/>
          <a:p>
            <a:r>
              <a:rPr lang="en-US" altLang="de-DE"/>
              <a:t>Purchase Order</a:t>
            </a:r>
            <a:endParaRPr lang="de-DE"/>
          </a:p>
        </p:txBody>
      </p:sp>
    </p:spTree>
    <p:extLst>
      <p:ext uri="{BB962C8B-B14F-4D97-AF65-F5344CB8AC3E}">
        <p14:creationId xmlns:p14="http://schemas.microsoft.com/office/powerpoint/2010/main" val="371053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a:t>Describe the purchase-to-pay business process</a:t>
            </a:r>
          </a:p>
          <a:p>
            <a:r>
              <a:rPr lang="en-US" dirty="0"/>
              <a:t>Identify the organizational levels that support the purchase-to-pay business process</a:t>
            </a:r>
            <a:endParaRPr lang="de-DE" dirty="0"/>
          </a:p>
          <a:p>
            <a:r>
              <a:rPr lang="de-DE" dirty="0"/>
              <a:t>Create a material master </a:t>
            </a:r>
            <a:r>
              <a:rPr lang="de-DE" dirty="0" err="1"/>
              <a:t>record</a:t>
            </a:r>
            <a:endParaRPr lang="de-DE" dirty="0"/>
          </a:p>
          <a:p>
            <a:r>
              <a:rPr lang="de-DE" dirty="0"/>
              <a:t>Create a </a:t>
            </a:r>
            <a:r>
              <a:rPr lang="de-DE" dirty="0" err="1"/>
              <a:t>vendor</a:t>
            </a:r>
            <a:r>
              <a:rPr lang="de-DE" dirty="0"/>
              <a:t> master </a:t>
            </a:r>
            <a:r>
              <a:rPr lang="de-DE" dirty="0" err="1"/>
              <a:t>record</a:t>
            </a:r>
            <a:endParaRPr lang="de-DE" dirty="0"/>
          </a:p>
          <a:p>
            <a:r>
              <a:rPr lang="en-US" dirty="0"/>
              <a:t>List other vendor-specific master data</a:t>
            </a:r>
            <a:endParaRPr lang="de-DE" dirty="0"/>
          </a:p>
          <a:p>
            <a:r>
              <a:rPr lang="en-US" dirty="0"/>
              <a:t>Create a purchase requisition for stock and consumable materials</a:t>
            </a:r>
            <a:endParaRPr lang="de-DE" dirty="0"/>
          </a:p>
          <a:p>
            <a:r>
              <a:rPr lang="en-US" dirty="0"/>
              <a:t>Create a purchase order by referencing a purchase requisition</a:t>
            </a:r>
            <a:endParaRPr lang="de-DE" dirty="0"/>
          </a:p>
          <a:p>
            <a:r>
              <a:rPr lang="en-US" dirty="0"/>
              <a:t>Post a goods receipt for a purchase order</a:t>
            </a:r>
          </a:p>
          <a:p>
            <a:r>
              <a:rPr lang="en-US" dirty="0"/>
              <a:t>Explain the warehouse structure in Warehouse Management (WM)</a:t>
            </a:r>
          </a:p>
          <a:p>
            <a:r>
              <a:rPr lang="en-US" dirty="0"/>
              <a:t>Perform a </a:t>
            </a:r>
            <a:r>
              <a:rPr lang="en-US" dirty="0" err="1"/>
              <a:t>putaway</a:t>
            </a:r>
            <a:r>
              <a:rPr lang="en-US" dirty="0"/>
              <a:t> in WM using a transfer order (TO)</a:t>
            </a:r>
          </a:p>
          <a:p>
            <a:r>
              <a:rPr lang="de-DE" dirty="0"/>
              <a:t>Enter a </a:t>
            </a:r>
            <a:r>
              <a:rPr lang="de-DE" dirty="0" err="1"/>
              <a:t>vendor's</a:t>
            </a:r>
            <a:r>
              <a:rPr lang="de-DE" dirty="0"/>
              <a:t> </a:t>
            </a:r>
            <a:r>
              <a:rPr lang="de-DE" dirty="0" err="1"/>
              <a:t>invoice</a:t>
            </a:r>
            <a:endParaRPr lang="de-DE" dirty="0"/>
          </a:p>
          <a:p>
            <a:r>
              <a:rPr lang="en-US" dirty="0"/>
              <a:t>Process the automatic payment run</a:t>
            </a:r>
          </a:p>
          <a:p>
            <a:r>
              <a:rPr lang="en-US" dirty="0"/>
              <a:t>Explain the integration points of the purchase-to-pay business process </a:t>
            </a:r>
            <a:endParaRPr lang="de-DE" dirty="0"/>
          </a:p>
        </p:txBody>
      </p:sp>
    </p:spTree>
    <p:extLst>
      <p:ext uri="{BB962C8B-B14F-4D97-AF65-F5344CB8AC3E}">
        <p14:creationId xmlns:p14="http://schemas.microsoft.com/office/powerpoint/2010/main" val="176007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6124926" cy="4392042"/>
          </a:xfrm>
        </p:spPr>
        <p:txBody>
          <a:bodyPr/>
          <a:lstStyle/>
          <a:p>
            <a:pPr>
              <a:tabLst>
                <a:tab pos="1971675" algn="l"/>
              </a:tabLst>
            </a:pPr>
            <a:r>
              <a:rPr lang="en-US" altLang="de-DE"/>
              <a:t>A purchase order can be used for a variety of purposes, the item category (procurement type) defined in the PO will dictate the use of the order and the process that the order will follow:</a:t>
            </a:r>
          </a:p>
          <a:p>
            <a:pPr>
              <a:tabLst>
                <a:tab pos="1971675" algn="l"/>
              </a:tabLst>
            </a:pPr>
            <a:endParaRPr lang="en-US" altLang="de-DE"/>
          </a:p>
          <a:p>
            <a:pPr lvl="1">
              <a:tabLst>
                <a:tab pos="1971675" algn="l"/>
              </a:tabLst>
            </a:pPr>
            <a:r>
              <a:rPr lang="en-US" altLang="de-DE"/>
              <a:t>Standard</a:t>
            </a:r>
          </a:p>
          <a:p>
            <a:pPr lvl="2">
              <a:tabLst>
                <a:tab pos="1971675" algn="l"/>
              </a:tabLst>
            </a:pPr>
            <a:r>
              <a:rPr lang="en-US" altLang="de-DE" sz="1400"/>
              <a:t>Stock or Consumption</a:t>
            </a:r>
          </a:p>
          <a:p>
            <a:pPr lvl="2">
              <a:tabLst>
                <a:tab pos="1971675" algn="l"/>
              </a:tabLst>
            </a:pPr>
            <a:endParaRPr lang="en-US" altLang="de-DE" sz="1400"/>
          </a:p>
          <a:p>
            <a:pPr lvl="1">
              <a:tabLst>
                <a:tab pos="1971675" algn="l"/>
              </a:tabLst>
            </a:pPr>
            <a:r>
              <a:rPr lang="en-US" altLang="de-DE"/>
              <a:t>Services</a:t>
            </a:r>
          </a:p>
          <a:p>
            <a:pPr lvl="1">
              <a:tabLst>
                <a:tab pos="1971675" algn="l"/>
              </a:tabLst>
            </a:pPr>
            <a:endParaRPr lang="en-US" altLang="de-DE"/>
          </a:p>
          <a:p>
            <a:pPr lvl="1">
              <a:tabLst>
                <a:tab pos="1971675" algn="l"/>
              </a:tabLst>
            </a:pPr>
            <a:r>
              <a:rPr lang="en-US" altLang="de-DE"/>
              <a:t>Subcontracting</a:t>
            </a:r>
          </a:p>
          <a:p>
            <a:pPr lvl="1">
              <a:tabLst>
                <a:tab pos="1971675" algn="l"/>
              </a:tabLst>
            </a:pPr>
            <a:endParaRPr lang="en-US" altLang="de-DE"/>
          </a:p>
          <a:p>
            <a:pPr lvl="1">
              <a:tabLst>
                <a:tab pos="1971675" algn="l"/>
              </a:tabLst>
            </a:pPr>
            <a:r>
              <a:rPr lang="en-US" altLang="de-DE"/>
              <a:t>Third-Party</a:t>
            </a:r>
          </a:p>
          <a:p>
            <a:pPr lvl="1">
              <a:tabLst>
                <a:tab pos="1971675" algn="l"/>
              </a:tabLst>
            </a:pPr>
            <a:endParaRPr lang="en-US" altLang="de-DE"/>
          </a:p>
          <a:p>
            <a:pPr lvl="1">
              <a:tabLst>
                <a:tab pos="1971675" algn="l"/>
              </a:tabLst>
            </a:pPr>
            <a:r>
              <a:rPr lang="en-US" altLang="de-DE"/>
              <a:t>Consignment</a:t>
            </a:r>
          </a:p>
        </p:txBody>
      </p:sp>
      <p:sp>
        <p:nvSpPr>
          <p:cNvPr id="3" name="Titel 2"/>
          <p:cNvSpPr>
            <a:spLocks noGrp="1"/>
          </p:cNvSpPr>
          <p:nvPr>
            <p:ph type="title"/>
          </p:nvPr>
        </p:nvSpPr>
        <p:spPr/>
        <p:txBody>
          <a:bodyPr/>
          <a:lstStyle/>
          <a:p>
            <a:r>
              <a:rPr lang="en-US" altLang="de-DE"/>
              <a:t>Purchase Order</a:t>
            </a:r>
            <a:endParaRPr lang="de-DE"/>
          </a:p>
        </p:txBody>
      </p:sp>
      <p:pic>
        <p:nvPicPr>
          <p:cNvPr id="5" name="Grafik 4"/>
          <p:cNvPicPr>
            <a:picLocks noChangeAspect="1"/>
          </p:cNvPicPr>
          <p:nvPr/>
        </p:nvPicPr>
        <p:blipFill>
          <a:blip r:embed="rId2"/>
          <a:stretch>
            <a:fillRect/>
          </a:stretch>
        </p:blipFill>
        <p:spPr>
          <a:xfrm>
            <a:off x="6931770" y="1384663"/>
            <a:ext cx="4405239" cy="3265190"/>
          </a:xfrm>
          <a:prstGeom prst="rect">
            <a:avLst/>
          </a:prstGeom>
        </p:spPr>
      </p:pic>
      <p:pic>
        <p:nvPicPr>
          <p:cNvPr id="6" name="Grafik 5"/>
          <p:cNvPicPr>
            <a:picLocks noChangeAspect="1"/>
          </p:cNvPicPr>
          <p:nvPr/>
        </p:nvPicPr>
        <p:blipFill>
          <a:blip r:embed="rId3"/>
          <a:stretch>
            <a:fillRect/>
          </a:stretch>
        </p:blipFill>
        <p:spPr>
          <a:xfrm>
            <a:off x="6931770" y="4649853"/>
            <a:ext cx="4405239" cy="1787418"/>
          </a:xfrm>
          <a:prstGeom prst="rect">
            <a:avLst/>
          </a:prstGeom>
        </p:spPr>
      </p:pic>
    </p:spTree>
    <p:extLst>
      <p:ext uri="{BB962C8B-B14F-4D97-AF65-F5344CB8AC3E}">
        <p14:creationId xmlns:p14="http://schemas.microsoft.com/office/powerpoint/2010/main" val="3148219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Purchase Order Structure</a:t>
            </a:r>
            <a:endParaRPr lang="de-DE"/>
          </a:p>
        </p:txBody>
      </p:sp>
      <p:grpSp>
        <p:nvGrpSpPr>
          <p:cNvPr id="18" name="Gruppieren 17"/>
          <p:cNvGrpSpPr/>
          <p:nvPr/>
        </p:nvGrpSpPr>
        <p:grpSpPr>
          <a:xfrm>
            <a:off x="2210400" y="1753500"/>
            <a:ext cx="7772400" cy="4267200"/>
            <a:chOff x="755650" y="1609725"/>
            <a:chExt cx="7772400" cy="4267200"/>
          </a:xfrm>
        </p:grpSpPr>
        <p:grpSp>
          <p:nvGrpSpPr>
            <p:cNvPr id="4" name="Group 3"/>
            <p:cNvGrpSpPr>
              <a:grpSpLocks/>
            </p:cNvGrpSpPr>
            <p:nvPr/>
          </p:nvGrpSpPr>
          <p:grpSpPr bwMode="auto">
            <a:xfrm>
              <a:off x="4337050" y="1609725"/>
              <a:ext cx="4191000" cy="4267200"/>
              <a:chOff x="2832" y="1392"/>
              <a:chExt cx="2640" cy="2688"/>
            </a:xfrm>
          </p:grpSpPr>
          <p:grpSp>
            <p:nvGrpSpPr>
              <p:cNvPr id="5" name="Group 4"/>
              <p:cNvGrpSpPr>
                <a:grpSpLocks/>
              </p:cNvGrpSpPr>
              <p:nvPr/>
            </p:nvGrpSpPr>
            <p:grpSpPr bwMode="auto">
              <a:xfrm>
                <a:off x="2832" y="1392"/>
                <a:ext cx="2640" cy="912"/>
                <a:chOff x="2448" y="720"/>
                <a:chExt cx="2640" cy="912"/>
              </a:xfrm>
            </p:grpSpPr>
            <p:sp>
              <p:nvSpPr>
                <p:cNvPr id="12" name="Rectangle 5"/>
                <p:cNvSpPr>
                  <a:spLocks noChangeArrowheads="1"/>
                </p:cNvSpPr>
                <p:nvPr/>
              </p:nvSpPr>
              <p:spPr bwMode="auto">
                <a:xfrm>
                  <a:off x="2448" y="72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Header</a:t>
                  </a:r>
                </a:p>
              </p:txBody>
            </p:sp>
            <p:sp>
              <p:nvSpPr>
                <p:cNvPr id="13" name="Rectangle 6"/>
                <p:cNvSpPr>
                  <a:spLocks noChangeArrowheads="1"/>
                </p:cNvSpPr>
                <p:nvPr/>
              </p:nvSpPr>
              <p:spPr bwMode="auto">
                <a:xfrm>
                  <a:off x="2496" y="100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a:t>Vendor			Date</a:t>
                  </a:r>
                </a:p>
                <a:p>
                  <a:pPr eaLnBrk="1" hangingPunct="1">
                    <a:spcBef>
                      <a:spcPct val="0"/>
                    </a:spcBef>
                    <a:buClrTx/>
                    <a:buFontTx/>
                    <a:buNone/>
                  </a:pPr>
                  <a:r>
                    <a:rPr lang="en-US" altLang="de-DE" sz="1800" b="0"/>
                    <a:t>Doc. Number		Currency</a:t>
                  </a:r>
                </a:p>
                <a:p>
                  <a:pPr eaLnBrk="1" hangingPunct="1">
                    <a:spcBef>
                      <a:spcPct val="0"/>
                    </a:spcBef>
                    <a:buClrTx/>
                    <a:buFontTx/>
                    <a:buNone/>
                  </a:pPr>
                  <a:r>
                    <a:rPr lang="en-US" altLang="de-DE" sz="1800" b="0"/>
                    <a:t>Terms of Payment	PO Price</a:t>
                  </a:r>
                </a:p>
              </p:txBody>
            </p:sp>
          </p:grpSp>
          <p:grpSp>
            <p:nvGrpSpPr>
              <p:cNvPr id="6" name="Group 7"/>
              <p:cNvGrpSpPr>
                <a:grpSpLocks/>
              </p:cNvGrpSpPr>
              <p:nvPr/>
            </p:nvGrpSpPr>
            <p:grpSpPr bwMode="auto">
              <a:xfrm>
                <a:off x="2832" y="2304"/>
                <a:ext cx="2640" cy="912"/>
                <a:chOff x="2448" y="1824"/>
                <a:chExt cx="2640" cy="912"/>
              </a:xfrm>
            </p:grpSpPr>
            <p:sp>
              <p:nvSpPr>
                <p:cNvPr id="10" name="Rectangle 8"/>
                <p:cNvSpPr>
                  <a:spLocks noChangeArrowheads="1"/>
                </p:cNvSpPr>
                <p:nvPr/>
              </p:nvSpPr>
              <p:spPr bwMode="auto">
                <a:xfrm>
                  <a:off x="2448" y="1824"/>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Item Overview</a:t>
                  </a:r>
                </a:p>
              </p:txBody>
            </p:sp>
            <p:sp>
              <p:nvSpPr>
                <p:cNvPr id="11" name="Rectangle 9"/>
                <p:cNvSpPr>
                  <a:spLocks noChangeArrowheads="1"/>
                </p:cNvSpPr>
                <p:nvPr/>
              </p:nvSpPr>
              <p:spPr bwMode="auto">
                <a:xfrm>
                  <a:off x="2496" y="2112"/>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a:t>Materials		Price/UofM</a:t>
                  </a:r>
                </a:p>
                <a:p>
                  <a:pPr eaLnBrk="1" hangingPunct="1">
                    <a:spcBef>
                      <a:spcPct val="0"/>
                    </a:spcBef>
                    <a:buClrTx/>
                    <a:buFontTx/>
                    <a:buNone/>
                  </a:pPr>
                  <a:r>
                    <a:rPr lang="en-US" altLang="de-DE" sz="1800" b="0"/>
                    <a:t>Quantities</a:t>
                  </a:r>
                </a:p>
                <a:p>
                  <a:pPr eaLnBrk="1" hangingPunct="1">
                    <a:spcBef>
                      <a:spcPct val="0"/>
                    </a:spcBef>
                    <a:buClrTx/>
                    <a:buFontTx/>
                    <a:buNone/>
                  </a:pPr>
                  <a:r>
                    <a:rPr lang="en-US" altLang="de-DE" sz="1800" b="0"/>
                    <a:t>Delivery Date		</a:t>
                  </a:r>
                </a:p>
              </p:txBody>
            </p:sp>
          </p:grpSp>
          <p:grpSp>
            <p:nvGrpSpPr>
              <p:cNvPr id="7" name="Group 10"/>
              <p:cNvGrpSpPr>
                <a:grpSpLocks/>
              </p:cNvGrpSpPr>
              <p:nvPr/>
            </p:nvGrpSpPr>
            <p:grpSpPr bwMode="auto">
              <a:xfrm>
                <a:off x="2832" y="3216"/>
                <a:ext cx="2640" cy="864"/>
                <a:chOff x="2448" y="2880"/>
                <a:chExt cx="2640" cy="912"/>
              </a:xfrm>
            </p:grpSpPr>
            <p:sp>
              <p:nvSpPr>
                <p:cNvPr id="8" name="Rectangle 11"/>
                <p:cNvSpPr>
                  <a:spLocks noChangeArrowheads="1"/>
                </p:cNvSpPr>
                <p:nvPr/>
              </p:nvSpPr>
              <p:spPr bwMode="auto">
                <a:xfrm>
                  <a:off x="2448" y="288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dirty="0" smtClean="0"/>
                    <a:t>Item Details</a:t>
                  </a:r>
                  <a:endParaRPr lang="en-US" altLang="de-DE" sz="1800" dirty="0"/>
                </a:p>
              </p:txBody>
            </p:sp>
            <p:sp>
              <p:nvSpPr>
                <p:cNvPr id="9" name="Rectangle 12"/>
                <p:cNvSpPr>
                  <a:spLocks noChangeArrowheads="1"/>
                </p:cNvSpPr>
                <p:nvPr/>
              </p:nvSpPr>
              <p:spPr bwMode="auto">
                <a:xfrm>
                  <a:off x="2496" y="316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PO History		Tolerances</a:t>
                  </a:r>
                </a:p>
                <a:p>
                  <a:pPr eaLnBrk="1" hangingPunct="1">
                    <a:spcBef>
                      <a:spcPct val="0"/>
                    </a:spcBef>
                    <a:buClrTx/>
                    <a:buFontTx/>
                    <a:buNone/>
                  </a:pPr>
                  <a:r>
                    <a:rPr lang="en-US" altLang="de-DE" sz="1800" b="0" dirty="0" smtClean="0"/>
                    <a:t>Item Price</a:t>
                  </a:r>
                  <a:r>
                    <a:rPr lang="en-US" altLang="de-DE" sz="1800" b="0" dirty="0"/>
                    <a:t>		</a:t>
                  </a:r>
                </a:p>
                <a:p>
                  <a:pPr eaLnBrk="1" hangingPunct="1">
                    <a:spcBef>
                      <a:spcPct val="0"/>
                    </a:spcBef>
                    <a:buClrTx/>
                    <a:buFontTx/>
                    <a:buNone/>
                  </a:pPr>
                  <a:r>
                    <a:rPr lang="en-US" altLang="de-DE" sz="1800" b="0" dirty="0"/>
                    <a:t>Delivery Schedule</a:t>
                  </a:r>
                </a:p>
              </p:txBody>
            </p:sp>
          </p:grpSp>
        </p:grpSp>
        <p:sp>
          <p:nvSpPr>
            <p:cNvPr id="14" name="AutoShape 14"/>
            <p:cNvSpPr>
              <a:spLocks noChangeArrowheads="1"/>
            </p:cNvSpPr>
            <p:nvPr/>
          </p:nvSpPr>
          <p:spPr bwMode="auto">
            <a:xfrm rot="10800000">
              <a:off x="755650" y="3057525"/>
              <a:ext cx="1371600" cy="17526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Purchase</a:t>
              </a:r>
            </a:p>
            <a:p>
              <a:pPr algn="ctr" eaLnBrk="1" hangingPunct="1">
                <a:spcBef>
                  <a:spcPct val="0"/>
                </a:spcBef>
                <a:buClrTx/>
                <a:buFontTx/>
                <a:buNone/>
              </a:pPr>
              <a:r>
                <a:rPr lang="en-US" altLang="de-DE" sz="1800" b="0"/>
                <a:t>Order</a:t>
              </a:r>
            </a:p>
            <a:p>
              <a:pPr algn="ctr" eaLnBrk="1" hangingPunct="1">
                <a:spcBef>
                  <a:spcPct val="0"/>
                </a:spcBef>
                <a:buClrTx/>
                <a:buFontTx/>
                <a:buNone/>
              </a:pPr>
              <a:endParaRPr lang="en-US" altLang="de-DE" sz="1800" b="0"/>
            </a:p>
            <a:p>
              <a:pPr algn="ctr" eaLnBrk="1" hangingPunct="1">
                <a:spcBef>
                  <a:spcPct val="0"/>
                </a:spcBef>
                <a:buClrTx/>
                <a:buFontTx/>
                <a:buNone/>
              </a:pPr>
              <a:r>
                <a:rPr lang="en-US" altLang="de-DE" sz="1800" b="0"/>
                <a:t>45......01</a:t>
              </a:r>
            </a:p>
          </p:txBody>
        </p:sp>
        <p:sp>
          <p:nvSpPr>
            <p:cNvPr id="15" name="AutoShape 15"/>
            <p:cNvSpPr>
              <a:spLocks noChangeArrowheads="1"/>
            </p:cNvSpPr>
            <p:nvPr/>
          </p:nvSpPr>
          <p:spPr bwMode="auto">
            <a:xfrm rot="-1611353">
              <a:off x="2355850" y="25241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6" name="AutoShape 16"/>
            <p:cNvSpPr>
              <a:spLocks noChangeArrowheads="1"/>
            </p:cNvSpPr>
            <p:nvPr/>
          </p:nvSpPr>
          <p:spPr bwMode="auto">
            <a:xfrm rot="1798903">
              <a:off x="2355850" y="49625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7" name="AutoShape 17"/>
            <p:cNvSpPr>
              <a:spLocks noChangeArrowheads="1"/>
            </p:cNvSpPr>
            <p:nvPr/>
          </p:nvSpPr>
          <p:spPr bwMode="auto">
            <a:xfrm>
              <a:off x="2584450" y="3743325"/>
              <a:ext cx="1295400" cy="457200"/>
            </a:xfrm>
            <a:prstGeom prst="rightArrow">
              <a:avLst>
                <a:gd name="adj1" fmla="val 50000"/>
                <a:gd name="adj2" fmla="val 70833"/>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344554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a Purchase Order has been created the vendor needs to be notified</a:t>
            </a:r>
          </a:p>
          <a:p>
            <a:pPr lvl="1">
              <a:tabLst>
                <a:tab pos="1971675" algn="l"/>
              </a:tabLst>
            </a:pPr>
            <a:r>
              <a:rPr lang="en-US" altLang="de-DE" dirty="0"/>
              <a:t>Printed</a:t>
            </a:r>
          </a:p>
          <a:p>
            <a:pPr lvl="1">
              <a:tabLst>
                <a:tab pos="1971675" algn="l"/>
              </a:tabLst>
            </a:pPr>
            <a:r>
              <a:rPr lang="en-US" altLang="de-DE" dirty="0"/>
              <a:t>E-mail</a:t>
            </a:r>
          </a:p>
          <a:p>
            <a:pPr lvl="1">
              <a:tabLst>
                <a:tab pos="1971675" algn="l"/>
              </a:tabLst>
            </a:pPr>
            <a:r>
              <a:rPr lang="en-US" altLang="de-DE" dirty="0" smtClean="0"/>
              <a:t>EDI</a:t>
            </a:r>
            <a:endParaRPr lang="en-US" altLang="de-DE" dirty="0"/>
          </a:p>
          <a:p>
            <a:pPr lvl="1">
              <a:tabLst>
                <a:tab pos="1971675" algn="l"/>
              </a:tabLst>
            </a:pPr>
            <a:r>
              <a:rPr lang="en-US" altLang="de-DE" dirty="0"/>
              <a:t>XML</a:t>
            </a:r>
          </a:p>
          <a:p>
            <a:pPr lvl="1">
              <a:tabLst>
                <a:tab pos="1971675" algn="l"/>
              </a:tabLst>
            </a:pPr>
            <a:endParaRPr lang="en-US" altLang="de-DE" dirty="0"/>
          </a:p>
          <a:p>
            <a:pPr>
              <a:tabLst>
                <a:tab pos="1971675" algn="l"/>
              </a:tabLst>
            </a:pPr>
            <a:r>
              <a:rPr lang="en-US" altLang="de-DE" dirty="0"/>
              <a:t>There are a variety of forms that aid in the purchasing process and are generated from the Purchase Order</a:t>
            </a:r>
          </a:p>
          <a:p>
            <a:pPr lvl="1">
              <a:tabLst>
                <a:tab pos="1971675" algn="l"/>
              </a:tabLst>
            </a:pPr>
            <a:r>
              <a:rPr lang="en-US" altLang="de-DE" dirty="0"/>
              <a:t>Purchase Order Output</a:t>
            </a:r>
          </a:p>
          <a:p>
            <a:pPr lvl="1">
              <a:tabLst>
                <a:tab pos="1971675" algn="l"/>
              </a:tabLst>
            </a:pPr>
            <a:r>
              <a:rPr lang="en-US" altLang="de-DE" dirty="0"/>
              <a:t>Order Acknowledgement Forms</a:t>
            </a:r>
          </a:p>
          <a:p>
            <a:pPr lvl="1">
              <a:tabLst>
                <a:tab pos="1971675" algn="l"/>
              </a:tabLst>
            </a:pPr>
            <a:r>
              <a:rPr lang="en-US" altLang="de-DE" dirty="0"/>
              <a:t>Reminders</a:t>
            </a:r>
          </a:p>
          <a:p>
            <a:pPr lvl="1">
              <a:tabLst>
                <a:tab pos="1971675" algn="l"/>
              </a:tabLst>
            </a:pPr>
            <a:r>
              <a:rPr lang="en-US" altLang="de-DE" dirty="0"/>
              <a:t>Schedule Agreements</a:t>
            </a:r>
          </a:p>
        </p:txBody>
      </p:sp>
      <p:sp>
        <p:nvSpPr>
          <p:cNvPr id="3" name="Titel 2"/>
          <p:cNvSpPr>
            <a:spLocks noGrp="1"/>
          </p:cNvSpPr>
          <p:nvPr>
            <p:ph type="title"/>
          </p:nvPr>
        </p:nvSpPr>
        <p:spPr/>
        <p:txBody>
          <a:bodyPr/>
          <a:lstStyle/>
          <a:p>
            <a:r>
              <a:rPr lang="en-US" altLang="de-DE"/>
              <a:t>Purchase Order Output</a:t>
            </a:r>
            <a:endParaRPr lang="de-DE"/>
          </a:p>
        </p:txBody>
      </p:sp>
    </p:spTree>
    <p:extLst>
      <p:ext uri="{BB962C8B-B14F-4D97-AF65-F5344CB8AC3E}">
        <p14:creationId xmlns:p14="http://schemas.microsoft.com/office/powerpoint/2010/main" val="387672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Goods Receipt</a:t>
            </a:r>
            <a:endParaRPr lang="de-DE"/>
          </a:p>
        </p:txBody>
      </p:sp>
      <p:grpSp>
        <p:nvGrpSpPr>
          <p:cNvPr id="4" name="Gruppieren 3"/>
          <p:cNvGrpSpPr/>
          <p:nvPr/>
        </p:nvGrpSpPr>
        <p:grpSpPr>
          <a:xfrm>
            <a:off x="2920012" y="1512708"/>
            <a:ext cx="6353175" cy="4570413"/>
            <a:chOff x="1981200" y="1371600"/>
            <a:chExt cx="6353175" cy="4570413"/>
          </a:xfrm>
        </p:grpSpPr>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4013200"/>
              <a:ext cx="1209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MCj029798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173788" y="1941513"/>
              <a:ext cx="2160587"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7" name="Picture 5" descr="MCIN00193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370513" y="4311650"/>
              <a:ext cx="1498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8" name="AutoShape 6"/>
            <p:cNvSpPr>
              <a:spLocks noChangeArrowheads="1"/>
            </p:cNvSpPr>
            <p:nvPr/>
          </p:nvSpPr>
          <p:spPr bwMode="auto">
            <a:xfrm rot="10800000">
              <a:off x="1981200" y="1371600"/>
              <a:ext cx="990600" cy="11430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a:t>Purchase</a:t>
              </a:r>
            </a:p>
            <a:p>
              <a:pPr algn="ctr" eaLnBrk="1" hangingPunct="1">
                <a:spcBef>
                  <a:spcPct val="0"/>
                </a:spcBef>
                <a:buClrTx/>
                <a:buFontTx/>
                <a:buNone/>
              </a:pPr>
              <a:r>
                <a:rPr lang="en-US" altLang="de-DE" sz="1400" b="0"/>
                <a:t>Order</a:t>
              </a:r>
            </a:p>
            <a:p>
              <a:pPr algn="ctr" eaLnBrk="1" hangingPunct="1">
                <a:spcBef>
                  <a:spcPct val="0"/>
                </a:spcBef>
                <a:buClrTx/>
                <a:buFontTx/>
                <a:buNone/>
              </a:pPr>
              <a:r>
                <a:rPr lang="en-US" altLang="de-DE" sz="1400" b="0"/>
                <a:t>45......01</a:t>
              </a:r>
            </a:p>
          </p:txBody>
        </p:sp>
        <p:sp>
          <p:nvSpPr>
            <p:cNvPr id="9" name="Text Box 7"/>
            <p:cNvSpPr txBox="1">
              <a:spLocks noChangeArrowheads="1"/>
            </p:cNvSpPr>
            <p:nvPr/>
          </p:nvSpPr>
          <p:spPr bwMode="auto">
            <a:xfrm>
              <a:off x="6659563" y="39338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Vendor</a:t>
              </a:r>
            </a:p>
          </p:txBody>
        </p:sp>
        <p:pic>
          <p:nvPicPr>
            <p:cNvPr id="10" name="Picture 8" descr="j0300520"/>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gray">
            <a:xfrm>
              <a:off x="4468813" y="1520825"/>
              <a:ext cx="112077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1" name="Text Box 9"/>
            <p:cNvSpPr txBox="1">
              <a:spLocks noChangeArrowheads="1"/>
            </p:cNvSpPr>
            <p:nvPr/>
          </p:nvSpPr>
          <p:spPr bwMode="auto">
            <a:xfrm>
              <a:off x="4140200" y="2492375"/>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Notify Vendor</a:t>
              </a:r>
            </a:p>
          </p:txBody>
        </p:sp>
        <p:sp>
          <p:nvSpPr>
            <p:cNvPr id="12" name="Text Box 10"/>
            <p:cNvSpPr txBox="1">
              <a:spLocks noChangeArrowheads="1"/>
            </p:cNvSpPr>
            <p:nvPr/>
          </p:nvSpPr>
          <p:spPr bwMode="auto">
            <a:xfrm>
              <a:off x="5353050" y="55165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Shipment</a:t>
              </a:r>
            </a:p>
          </p:txBody>
        </p:sp>
        <p:sp>
          <p:nvSpPr>
            <p:cNvPr id="13" name="Text Box 11"/>
            <p:cNvSpPr txBox="1">
              <a:spLocks noChangeArrowheads="1"/>
            </p:cNvSpPr>
            <p:nvPr/>
          </p:nvSpPr>
          <p:spPr bwMode="auto">
            <a:xfrm>
              <a:off x="2051050" y="5300663"/>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Goods Receipt</a:t>
              </a:r>
            </a:p>
          </p:txBody>
        </p:sp>
      </p:grpSp>
      <p:sp>
        <p:nvSpPr>
          <p:cNvPr id="14" name="AutoShape 3"/>
          <p:cNvSpPr>
            <a:spLocks noChangeArrowheads="1"/>
          </p:cNvSpPr>
          <p:nvPr/>
        </p:nvSpPr>
        <p:spPr bwMode="auto">
          <a:xfrm rot="1224442">
            <a:off x="2636322" y="2064419"/>
            <a:ext cx="6248400" cy="3352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4176" y="17737"/>
                </a:moveTo>
                <a:cubicBezTo>
                  <a:pt x="5960" y="19441"/>
                  <a:pt x="8332" y="20392"/>
                  <a:pt x="10800" y="20392"/>
                </a:cubicBezTo>
                <a:cubicBezTo>
                  <a:pt x="16097" y="20392"/>
                  <a:pt x="20392" y="16097"/>
                  <a:pt x="20392" y="10800"/>
                </a:cubicBezTo>
                <a:cubicBezTo>
                  <a:pt x="20392" y="5502"/>
                  <a:pt x="16097" y="1208"/>
                  <a:pt x="10800" y="1208"/>
                </a:cubicBezTo>
                <a:cubicBezTo>
                  <a:pt x="5545" y="1207"/>
                  <a:pt x="1269" y="5435"/>
                  <a:pt x="1208" y="10689"/>
                </a:cubicBezTo>
                <a:lnTo>
                  <a:pt x="0" y="10675"/>
                </a:lnTo>
                <a:cubicBezTo>
                  <a:pt x="69" y="4759"/>
                  <a:pt x="4883" y="-1"/>
                  <a:pt x="10800" y="0"/>
                </a:cubicBezTo>
                <a:cubicBezTo>
                  <a:pt x="16764" y="0"/>
                  <a:pt x="21600" y="4835"/>
                  <a:pt x="21600" y="10800"/>
                </a:cubicBezTo>
                <a:cubicBezTo>
                  <a:pt x="21600" y="16764"/>
                  <a:pt x="16764" y="21600"/>
                  <a:pt x="10800" y="21600"/>
                </a:cubicBezTo>
                <a:cubicBezTo>
                  <a:pt x="8022" y="21600"/>
                  <a:pt x="5351" y="20529"/>
                  <a:pt x="3342" y="18611"/>
                </a:cubicBezTo>
                <a:lnTo>
                  <a:pt x="1477" y="20564"/>
                </a:lnTo>
                <a:lnTo>
                  <a:pt x="1369" y="15893"/>
                </a:lnTo>
                <a:lnTo>
                  <a:pt x="6040" y="15784"/>
                </a:lnTo>
                <a:lnTo>
                  <a:pt x="4176" y="17737"/>
                </a:lnTo>
                <a:close/>
              </a:path>
            </a:pathLst>
          </a:custGeom>
          <a:solidFill>
            <a:srgbClr val="008000">
              <a:alpha val="25098"/>
            </a:srgbClr>
          </a:solidFill>
          <a:ln w="12700" algn="ctr">
            <a:solidFill>
              <a:srgbClr val="008000"/>
            </a:solidFill>
            <a:miter lim="800000"/>
            <a:headEnd type="none" w="sm" len="sm"/>
            <a:tailEnd type="none" w="sm" len="sm"/>
          </a:ln>
        </p:spPr>
        <p:txBody>
          <a:bodyPr anchor="ctr">
            <a:spAutoFit/>
          </a:bodyPr>
          <a:lstStyle/>
          <a:p>
            <a:endParaRPr lang="de-DE"/>
          </a:p>
        </p:txBody>
      </p:sp>
    </p:spTree>
    <p:extLst>
      <p:ext uri="{BB962C8B-B14F-4D97-AF65-F5344CB8AC3E}">
        <p14:creationId xmlns:p14="http://schemas.microsoft.com/office/powerpoint/2010/main" val="2449630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Goods movement in which we accept goods into our system</a:t>
            </a:r>
          </a:p>
          <a:p>
            <a:pPr>
              <a:tabLst>
                <a:tab pos="1971675" algn="l"/>
              </a:tabLst>
            </a:pPr>
            <a:endParaRPr lang="en-US" altLang="de-DE" dirty="0"/>
          </a:p>
          <a:p>
            <a:pPr>
              <a:tabLst>
                <a:tab pos="1971675" algn="l"/>
              </a:tabLst>
            </a:pPr>
            <a:r>
              <a:rPr lang="en-US" altLang="de-DE" dirty="0"/>
              <a:t>If materials are delivered against a Purchase Order we will reference that Order</a:t>
            </a:r>
          </a:p>
          <a:p>
            <a:pPr lvl="1">
              <a:tabLst>
                <a:tab pos="1971675" algn="l"/>
              </a:tabLst>
            </a:pPr>
            <a:r>
              <a:rPr lang="en-US" altLang="de-DE" dirty="0"/>
              <a:t>Determine if we got what we ordered</a:t>
            </a:r>
          </a:p>
          <a:p>
            <a:pPr lvl="1">
              <a:tabLst>
                <a:tab pos="1971675" algn="l"/>
              </a:tabLst>
            </a:pPr>
            <a:r>
              <a:rPr lang="en-US" altLang="de-DE" dirty="0"/>
              <a:t>System can purpose data for us from the PO</a:t>
            </a:r>
          </a:p>
          <a:p>
            <a:pPr lvl="2">
              <a:tabLst>
                <a:tab pos="1971675" algn="l"/>
              </a:tabLst>
            </a:pPr>
            <a:r>
              <a:rPr lang="en-US" altLang="de-DE" dirty="0"/>
              <a:t>Material, quantity</a:t>
            </a:r>
          </a:p>
          <a:p>
            <a:pPr lvl="1">
              <a:tabLst>
                <a:tab pos="1971675" algn="l"/>
              </a:tabLst>
            </a:pPr>
            <a:r>
              <a:rPr lang="en-US" altLang="de-DE" dirty="0"/>
              <a:t>Purchase Order History is </a:t>
            </a:r>
            <a:r>
              <a:rPr lang="en-US" altLang="de-DE" dirty="0" smtClean="0"/>
              <a:t>updated </a:t>
            </a:r>
            <a:r>
              <a:rPr lang="en-US" altLang="de-DE" dirty="0"/>
              <a:t>with the receipt</a:t>
            </a:r>
          </a:p>
          <a:p>
            <a:pPr lvl="1">
              <a:tabLst>
                <a:tab pos="1971675" algn="l"/>
              </a:tabLst>
            </a:pPr>
            <a:r>
              <a:rPr lang="en-US" altLang="de-DE" dirty="0"/>
              <a:t>Updates Physical Inventory</a:t>
            </a:r>
          </a:p>
          <a:p>
            <a:pPr lvl="1">
              <a:tabLst>
                <a:tab pos="1971675" algn="l"/>
              </a:tabLst>
            </a:pPr>
            <a:r>
              <a:rPr lang="en-US" altLang="de-DE" dirty="0"/>
              <a:t>Updates Inventory G/L Account</a:t>
            </a:r>
          </a:p>
        </p:txBody>
      </p:sp>
      <p:sp>
        <p:nvSpPr>
          <p:cNvPr id="3" name="Titel 2"/>
          <p:cNvSpPr>
            <a:spLocks noGrp="1"/>
          </p:cNvSpPr>
          <p:nvPr>
            <p:ph type="title"/>
          </p:nvPr>
        </p:nvSpPr>
        <p:spPr/>
        <p:txBody>
          <a:bodyPr/>
          <a:lstStyle/>
          <a:p>
            <a:r>
              <a:rPr lang="en-US" altLang="de-DE"/>
              <a:t>Goods Receipt</a:t>
            </a:r>
            <a:endParaRPr lang="de-DE"/>
          </a:p>
        </p:txBody>
      </p:sp>
    </p:spTree>
    <p:extLst>
      <p:ext uri="{BB962C8B-B14F-4D97-AF65-F5344CB8AC3E}">
        <p14:creationId xmlns:p14="http://schemas.microsoft.com/office/powerpoint/2010/main" val="881690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When a goods movement takes place it is represented by a Movement Type</a:t>
            </a:r>
          </a:p>
          <a:p>
            <a:pPr lvl="1">
              <a:tabLst>
                <a:tab pos="1971675" algn="l"/>
              </a:tabLst>
            </a:pPr>
            <a:r>
              <a:rPr lang="en-US" altLang="de-DE"/>
              <a:t>Movement types are three-digit keys used to represent a movement of goods</a:t>
            </a:r>
          </a:p>
          <a:p>
            <a:pPr lvl="2">
              <a:tabLst>
                <a:tab pos="1971675" algn="l"/>
              </a:tabLst>
            </a:pPr>
            <a:r>
              <a:rPr lang="en-US" altLang="de-DE"/>
              <a:t>101 – goods receipt into warehouse</a:t>
            </a:r>
          </a:p>
          <a:p>
            <a:pPr lvl="2">
              <a:tabLst>
                <a:tab pos="1971675" algn="l"/>
              </a:tabLst>
            </a:pPr>
            <a:r>
              <a:rPr lang="en-US" altLang="de-DE"/>
              <a:t>103 – goods receipt into GR blocked stock	</a:t>
            </a:r>
          </a:p>
          <a:p>
            <a:pPr lvl="2">
              <a:tabLst>
                <a:tab pos="1971675" algn="l"/>
              </a:tabLst>
            </a:pPr>
            <a:r>
              <a:rPr lang="en-US" altLang="de-DE"/>
              <a:t>122 – return delivery to vendor</a:t>
            </a:r>
          </a:p>
          <a:p>
            <a:pPr lvl="2">
              <a:tabLst>
                <a:tab pos="1971675" algn="l"/>
              </a:tabLst>
            </a:pPr>
            <a:r>
              <a:rPr lang="en-US" altLang="de-DE"/>
              <a:t>231 – consumption for a sales order</a:t>
            </a:r>
          </a:p>
          <a:p>
            <a:pPr lvl="2">
              <a:tabLst>
                <a:tab pos="1971675" algn="l"/>
              </a:tabLst>
            </a:pPr>
            <a:r>
              <a:rPr lang="en-US" altLang="de-DE"/>
              <a:t>561 – initial entry of stock</a:t>
            </a:r>
          </a:p>
          <a:p>
            <a:pPr lvl="2">
              <a:tabLst>
                <a:tab pos="1971675" algn="l"/>
              </a:tabLst>
            </a:pPr>
            <a:endParaRPr lang="en-US" altLang="de-DE"/>
          </a:p>
          <a:p>
            <a:pPr>
              <a:tabLst>
                <a:tab pos="1971675" algn="l"/>
              </a:tabLst>
            </a:pPr>
            <a:r>
              <a:rPr lang="en-US" altLang="de-DE"/>
              <a:t>Destinations for Receipt of Goods</a:t>
            </a:r>
          </a:p>
          <a:p>
            <a:pPr lvl="1">
              <a:tabLst>
                <a:tab pos="1971675" algn="l"/>
              </a:tabLst>
            </a:pPr>
            <a:r>
              <a:rPr lang="en-US" altLang="de-DE"/>
              <a:t>Warehouse – Unrestricted, Quality, Blocked</a:t>
            </a:r>
          </a:p>
          <a:p>
            <a:pPr lvl="1">
              <a:tabLst>
                <a:tab pos="1971675" algn="l"/>
              </a:tabLst>
            </a:pPr>
            <a:r>
              <a:rPr lang="en-US" altLang="de-DE"/>
              <a:t>Quality</a:t>
            </a:r>
          </a:p>
          <a:p>
            <a:pPr lvl="1">
              <a:tabLst>
                <a:tab pos="1971675" algn="l"/>
              </a:tabLst>
            </a:pPr>
            <a:r>
              <a:rPr lang="en-US" altLang="de-DE"/>
              <a:t>Goods Receipt Blocked Stock</a:t>
            </a:r>
          </a:p>
        </p:txBody>
      </p:sp>
      <p:sp>
        <p:nvSpPr>
          <p:cNvPr id="3" name="Titel 2"/>
          <p:cNvSpPr>
            <a:spLocks noGrp="1"/>
          </p:cNvSpPr>
          <p:nvPr>
            <p:ph type="title"/>
          </p:nvPr>
        </p:nvSpPr>
        <p:spPr/>
        <p:txBody>
          <a:bodyPr/>
          <a:lstStyle/>
          <a:p>
            <a:r>
              <a:rPr lang="en-US" altLang="de-DE"/>
              <a:t>Material Movements</a:t>
            </a:r>
            <a:endParaRPr lang="de-DE"/>
          </a:p>
        </p:txBody>
      </p:sp>
    </p:spTree>
    <p:extLst>
      <p:ext uri="{BB962C8B-B14F-4D97-AF65-F5344CB8AC3E}">
        <p14:creationId xmlns:p14="http://schemas.microsoft.com/office/powerpoint/2010/main" val="2069000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When a Goods Movement for the receipt of goods takes place a series of events occur</a:t>
            </a:r>
          </a:p>
          <a:p>
            <a:pPr lvl="1">
              <a:tabLst>
                <a:tab pos="1971675" algn="l"/>
              </a:tabLst>
            </a:pPr>
            <a:r>
              <a:rPr lang="en-US" altLang="de-DE"/>
              <a:t>Material Document is Created</a:t>
            </a:r>
          </a:p>
          <a:p>
            <a:pPr lvl="1">
              <a:tabLst>
                <a:tab pos="1971675" algn="l"/>
              </a:tabLst>
            </a:pPr>
            <a:r>
              <a:rPr lang="en-US" altLang="de-DE"/>
              <a:t>Accounting Document is Created</a:t>
            </a:r>
          </a:p>
          <a:p>
            <a:pPr lvl="1">
              <a:tabLst>
                <a:tab pos="1971675" algn="l"/>
              </a:tabLst>
            </a:pPr>
            <a:r>
              <a:rPr lang="en-US" altLang="de-DE"/>
              <a:t>Stock Quantities are Updated</a:t>
            </a:r>
          </a:p>
          <a:p>
            <a:pPr lvl="1">
              <a:tabLst>
                <a:tab pos="1971675" algn="l"/>
              </a:tabLst>
            </a:pPr>
            <a:r>
              <a:rPr lang="en-US" altLang="de-DE"/>
              <a:t>Stock Values are Updated</a:t>
            </a:r>
          </a:p>
          <a:p>
            <a:pPr lvl="1">
              <a:tabLst>
                <a:tab pos="1971675" algn="l"/>
              </a:tabLst>
            </a:pPr>
            <a:r>
              <a:rPr lang="en-US" altLang="de-DE"/>
              <a:t>Purchase Order is Updated</a:t>
            </a:r>
          </a:p>
          <a:p>
            <a:pPr lvl="1">
              <a:tabLst>
                <a:tab pos="1971675" algn="l"/>
              </a:tabLst>
            </a:pPr>
            <a:r>
              <a:rPr lang="en-US" altLang="de-DE"/>
              <a:t>Output can be generated (GR slip / pallet label)</a:t>
            </a:r>
          </a:p>
        </p:txBody>
      </p:sp>
      <p:sp>
        <p:nvSpPr>
          <p:cNvPr id="3" name="Titel 2"/>
          <p:cNvSpPr>
            <a:spLocks noGrp="1"/>
          </p:cNvSpPr>
          <p:nvPr>
            <p:ph type="title"/>
          </p:nvPr>
        </p:nvSpPr>
        <p:spPr/>
        <p:txBody>
          <a:bodyPr/>
          <a:lstStyle/>
          <a:p>
            <a:r>
              <a:rPr lang="en-US" altLang="de-DE"/>
              <a:t>Effects of a Goods Receipt</a:t>
            </a:r>
            <a:endParaRPr lang="de-DE"/>
          </a:p>
        </p:txBody>
      </p:sp>
    </p:spTree>
    <p:extLst>
      <p:ext uri="{BB962C8B-B14F-4D97-AF65-F5344CB8AC3E}">
        <p14:creationId xmlns:p14="http://schemas.microsoft.com/office/powerpoint/2010/main" val="3217427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Incoming Invoices are reference against a Purchase Order to verify their content, prices, and arithmetic.</a:t>
            </a:r>
          </a:p>
          <a:p>
            <a:pPr>
              <a:tabLst>
                <a:tab pos="1971675" algn="l"/>
              </a:tabLst>
            </a:pPr>
            <a:endParaRPr lang="en-US" altLang="de-DE" dirty="0"/>
          </a:p>
          <a:p>
            <a:pPr>
              <a:tabLst>
                <a:tab pos="1971675" algn="l"/>
              </a:tabLst>
            </a:pPr>
            <a:r>
              <a:rPr lang="en-US" altLang="de-DE" dirty="0"/>
              <a:t>If discrepancies arise between the purchase order or goods receipt and the invoice the system with generate a warning or an error</a:t>
            </a:r>
          </a:p>
          <a:p>
            <a:pPr lvl="1">
              <a:tabLst>
                <a:tab pos="1971675" algn="l"/>
              </a:tabLst>
            </a:pPr>
            <a:r>
              <a:rPr lang="en-US" altLang="de-DE" dirty="0"/>
              <a:t>Depending on system configuration the difference could cause the system to </a:t>
            </a:r>
            <a:r>
              <a:rPr lang="en-US" altLang="de-DE" dirty="0"/>
              <a:t>block the invoice from being paid.</a:t>
            </a:r>
            <a:endParaRPr lang="en-US" altLang="de-DE" dirty="0"/>
          </a:p>
        </p:txBody>
      </p:sp>
      <p:sp>
        <p:nvSpPr>
          <p:cNvPr id="3" name="Titel 2"/>
          <p:cNvSpPr>
            <a:spLocks noGrp="1"/>
          </p:cNvSpPr>
          <p:nvPr>
            <p:ph type="title"/>
          </p:nvPr>
        </p:nvSpPr>
        <p:spPr/>
        <p:txBody>
          <a:bodyPr/>
          <a:lstStyle/>
          <a:p>
            <a:r>
              <a:rPr lang="en-US" altLang="de-DE"/>
              <a:t>Invoice Processing</a:t>
            </a:r>
            <a:endParaRPr lang="de-DE"/>
          </a:p>
        </p:txBody>
      </p:sp>
      <p:grpSp>
        <p:nvGrpSpPr>
          <p:cNvPr id="11" name="Gruppieren 10"/>
          <p:cNvGrpSpPr/>
          <p:nvPr/>
        </p:nvGrpSpPr>
        <p:grpSpPr>
          <a:xfrm>
            <a:off x="2889056" y="3203396"/>
            <a:ext cx="6415088" cy="2879725"/>
            <a:chOff x="1724025" y="3213100"/>
            <a:chExt cx="6415088" cy="2879725"/>
          </a:xfrm>
        </p:grpSpPr>
        <p:sp>
          <p:nvSpPr>
            <p:cNvPr id="4" name="AutoShape 4"/>
            <p:cNvSpPr>
              <a:spLocks noChangeArrowheads="1"/>
            </p:cNvSpPr>
            <p:nvPr/>
          </p:nvSpPr>
          <p:spPr bwMode="auto">
            <a:xfrm>
              <a:off x="3413125" y="3933825"/>
              <a:ext cx="3175000" cy="1379538"/>
            </a:xfrm>
            <a:prstGeom prst="triangle">
              <a:avLst>
                <a:gd name="adj" fmla="val 50000"/>
              </a:avLst>
            </a:prstGeom>
            <a:solidFill>
              <a:schemeClr val="accent1"/>
            </a:solidFill>
            <a:ln w="6350" algn="ctr">
              <a:solidFill>
                <a:schemeClr val="tx1"/>
              </a:solidFill>
              <a:miter lim="800000"/>
              <a:headEnd type="none" w="sm" len="sm"/>
              <a:tailEnd type="none" w="sm" len="sm"/>
            </a:ln>
          </p:spPr>
          <p:txBody>
            <a:bodyPr anchor="ct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pic>
          <p:nvPicPr>
            <p:cNvPr id="5" name="Picture 5" descr="j0e1yhi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8350" y="5435600"/>
              <a:ext cx="4206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6"/>
            <p:cNvSpPr>
              <a:spLocks noChangeArrowheads="1"/>
            </p:cNvSpPr>
            <p:nvPr/>
          </p:nvSpPr>
          <p:spPr bwMode="auto">
            <a:xfrm>
              <a:off x="5148263" y="3213100"/>
              <a:ext cx="1533525" cy="8143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Purchase order</a:t>
              </a:r>
            </a:p>
            <a:p>
              <a:pPr>
                <a:spcBef>
                  <a:spcPct val="0"/>
                </a:spcBef>
                <a:buClrTx/>
                <a:buFontTx/>
                <a:buNone/>
              </a:pPr>
              <a:r>
                <a:rPr lang="en-US" altLang="de-DE" sz="1400" b="0"/>
                <a:t>- Target quantity</a:t>
              </a:r>
            </a:p>
            <a:p>
              <a:pPr>
                <a:spcBef>
                  <a:spcPct val="0"/>
                </a:spcBef>
                <a:buClrTx/>
                <a:buFontTx/>
                <a:buNone/>
              </a:pPr>
              <a:r>
                <a:rPr lang="en-US" altLang="de-DE" sz="1400" b="0"/>
                <a:t>- Target price</a:t>
              </a:r>
            </a:p>
          </p:txBody>
        </p:sp>
        <p:sp>
          <p:nvSpPr>
            <p:cNvPr id="7" name="Oval 7"/>
            <p:cNvSpPr>
              <a:spLocks noChangeArrowheads="1"/>
            </p:cNvSpPr>
            <p:nvPr/>
          </p:nvSpPr>
          <p:spPr bwMode="auto">
            <a:xfrm>
              <a:off x="6659563" y="5229225"/>
              <a:ext cx="1479550" cy="736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Goods receipt</a:t>
              </a:r>
              <a:r>
                <a:rPr lang="en-US" altLang="de-DE" sz="1400" b="0"/>
                <a:t> </a:t>
              </a:r>
            </a:p>
            <a:p>
              <a:pPr>
                <a:spcBef>
                  <a:spcPct val="0"/>
                </a:spcBef>
                <a:buClrTx/>
                <a:buFontTx/>
                <a:buNone/>
              </a:pPr>
              <a:r>
                <a:rPr lang="en-US" altLang="de-DE" sz="1400" b="0"/>
                <a:t>- Actual quantity</a:t>
              </a:r>
            </a:p>
          </p:txBody>
        </p:sp>
        <p:sp>
          <p:nvSpPr>
            <p:cNvPr id="8" name="Oval 8"/>
            <p:cNvSpPr>
              <a:spLocks noChangeArrowheads="1"/>
            </p:cNvSpPr>
            <p:nvPr/>
          </p:nvSpPr>
          <p:spPr bwMode="auto">
            <a:xfrm>
              <a:off x="1724025" y="5300663"/>
              <a:ext cx="1479550" cy="6397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Invoice receipt</a:t>
              </a:r>
            </a:p>
            <a:p>
              <a:pPr>
                <a:spcBef>
                  <a:spcPct val="0"/>
                </a:spcBef>
                <a:buClrTx/>
                <a:buFontTx/>
                <a:buNone/>
              </a:pPr>
              <a:r>
                <a:rPr lang="en-US" altLang="de-DE" sz="1400" b="0"/>
                <a:t>- Actual price</a:t>
              </a:r>
            </a:p>
          </p:txBody>
        </p:sp>
        <p:pic>
          <p:nvPicPr>
            <p:cNvPr id="9" name="Picture 9" descr="31489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238" y="3267075"/>
              <a:ext cx="4524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jkksumq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8175" y="5376863"/>
              <a:ext cx="115093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6074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an invoice is verified, it matches with the liability that was posted during the goods receipt and creates a new entry to pay the supplier.</a:t>
            </a:r>
          </a:p>
          <a:p>
            <a:pPr>
              <a:tabLst>
                <a:tab pos="1971675" algn="l"/>
              </a:tabLst>
            </a:pPr>
            <a:endParaRPr lang="en-US" altLang="de-DE" dirty="0"/>
          </a:p>
          <a:p>
            <a:pPr>
              <a:tabLst>
                <a:tab pos="1971675" algn="l"/>
              </a:tabLst>
            </a:pPr>
            <a:r>
              <a:rPr lang="en-US" altLang="de-DE" dirty="0"/>
              <a:t>Upon verification the:</a:t>
            </a:r>
          </a:p>
          <a:p>
            <a:pPr lvl="1">
              <a:tabLst>
                <a:tab pos="1971675" algn="l"/>
              </a:tabLst>
            </a:pPr>
            <a:r>
              <a:rPr lang="en-US" altLang="de-DE" dirty="0"/>
              <a:t>Purchase Order is updated</a:t>
            </a:r>
          </a:p>
          <a:p>
            <a:pPr lvl="1">
              <a:tabLst>
                <a:tab pos="1971675" algn="l"/>
              </a:tabLst>
            </a:pPr>
            <a:r>
              <a:rPr lang="en-US" altLang="de-DE" dirty="0"/>
              <a:t>Material Master is Updated (MAP)</a:t>
            </a:r>
          </a:p>
          <a:p>
            <a:pPr lvl="1">
              <a:tabLst>
                <a:tab pos="1971675" algn="l"/>
              </a:tabLst>
            </a:pPr>
            <a:r>
              <a:rPr lang="en-US" altLang="de-DE" dirty="0"/>
              <a:t>Accounting Document is created in account ting and an Invoice Document is created in </a:t>
            </a:r>
            <a:r>
              <a:rPr lang="en-US" altLang="de-DE" dirty="0" smtClean="0"/>
              <a:t>MM</a:t>
            </a:r>
            <a:endParaRPr lang="en-US" altLang="de-DE" dirty="0"/>
          </a:p>
          <a:p>
            <a:pPr lvl="1">
              <a:tabLst>
                <a:tab pos="1971675" algn="l"/>
              </a:tabLst>
            </a:pPr>
            <a:endParaRPr lang="en-US" altLang="de-DE" dirty="0"/>
          </a:p>
          <a:p>
            <a:pPr>
              <a:tabLst>
                <a:tab pos="1971675" algn="l"/>
              </a:tabLst>
            </a:pPr>
            <a:r>
              <a:rPr lang="en-US" altLang="de-DE" dirty="0"/>
              <a:t>Once the Invoice has been posted the verification process is completed and the payment process is initiated within Financial Accounting</a:t>
            </a:r>
          </a:p>
        </p:txBody>
      </p:sp>
      <p:sp>
        <p:nvSpPr>
          <p:cNvPr id="3" name="Titel 2"/>
          <p:cNvSpPr>
            <a:spLocks noGrp="1"/>
          </p:cNvSpPr>
          <p:nvPr>
            <p:ph type="title"/>
          </p:nvPr>
        </p:nvSpPr>
        <p:spPr/>
        <p:txBody>
          <a:bodyPr/>
          <a:lstStyle/>
          <a:p>
            <a:r>
              <a:rPr lang="en-US" altLang="de-DE"/>
              <a:t>Invoice Processing</a:t>
            </a:r>
            <a:endParaRPr lang="de-DE"/>
          </a:p>
        </p:txBody>
      </p:sp>
    </p:spTree>
    <p:extLst>
      <p:ext uri="{BB962C8B-B14F-4D97-AF65-F5344CB8AC3E}">
        <p14:creationId xmlns:p14="http://schemas.microsoft.com/office/powerpoint/2010/main" val="176907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a:t>Can be done automatically or manually</a:t>
            </a:r>
          </a:p>
          <a:p>
            <a:pPr lvl="1">
              <a:tabLst>
                <a:tab pos="1971675" algn="l"/>
              </a:tabLst>
            </a:pPr>
            <a:r>
              <a:rPr lang="en-US" altLang="de-DE"/>
              <a:t>Post Outgoing Payment vs. Payment Program</a:t>
            </a:r>
          </a:p>
          <a:p>
            <a:pPr lvl="1">
              <a:tabLst>
                <a:tab pos="1971675" algn="l"/>
              </a:tabLst>
            </a:pPr>
            <a:endParaRPr lang="en-US" altLang="de-DE"/>
          </a:p>
          <a:p>
            <a:pPr>
              <a:tabLst>
                <a:tab pos="1971675" algn="l"/>
              </a:tabLst>
            </a:pPr>
            <a:r>
              <a:rPr lang="en-US" altLang="de-DE"/>
              <a:t>Elements of the Payment Transaction:</a:t>
            </a:r>
          </a:p>
          <a:p>
            <a:pPr lvl="1">
              <a:tabLst>
                <a:tab pos="1971675" algn="l"/>
              </a:tabLst>
            </a:pPr>
            <a:r>
              <a:rPr lang="en-US" altLang="de-DE"/>
              <a:t>Payment Method</a:t>
            </a:r>
          </a:p>
          <a:p>
            <a:pPr lvl="1">
              <a:tabLst>
                <a:tab pos="1971675" algn="l"/>
              </a:tabLst>
            </a:pPr>
            <a:r>
              <a:rPr lang="en-US" altLang="de-DE"/>
              <a:t>Bank from which they get paid</a:t>
            </a:r>
          </a:p>
          <a:p>
            <a:pPr lvl="1">
              <a:tabLst>
                <a:tab pos="1971675" algn="l"/>
              </a:tabLst>
            </a:pPr>
            <a:r>
              <a:rPr lang="en-US" altLang="de-DE"/>
              <a:t>Items to be Paid</a:t>
            </a:r>
          </a:p>
          <a:p>
            <a:pPr lvl="1">
              <a:tabLst>
                <a:tab pos="1971675" algn="l"/>
              </a:tabLst>
            </a:pPr>
            <a:r>
              <a:rPr lang="en-US" altLang="de-DE"/>
              <a:t>Calculate Payment Amount</a:t>
            </a:r>
          </a:p>
          <a:p>
            <a:pPr lvl="1">
              <a:tabLst>
                <a:tab pos="1971675" algn="l"/>
              </a:tabLst>
            </a:pPr>
            <a:r>
              <a:rPr lang="en-US" altLang="de-DE"/>
              <a:t>Print Payment Medium</a:t>
            </a:r>
          </a:p>
          <a:p>
            <a:pPr lvl="1">
              <a:tabLst>
                <a:tab pos="1971675" algn="l"/>
              </a:tabLst>
            </a:pPr>
            <a:endParaRPr lang="en-US" altLang="de-DE"/>
          </a:p>
          <a:p>
            <a:pPr>
              <a:tabLst>
                <a:tab pos="1971675" algn="l"/>
              </a:tabLst>
            </a:pPr>
            <a:r>
              <a:rPr lang="en-US" altLang="de-DE"/>
              <a:t>Process will create a financial accounting document to record the transaction</a:t>
            </a:r>
          </a:p>
        </p:txBody>
      </p:sp>
      <p:sp>
        <p:nvSpPr>
          <p:cNvPr id="3" name="Titel 2"/>
          <p:cNvSpPr>
            <a:spLocks noGrp="1"/>
          </p:cNvSpPr>
          <p:nvPr>
            <p:ph type="title"/>
          </p:nvPr>
        </p:nvSpPr>
        <p:spPr/>
        <p:txBody>
          <a:bodyPr/>
          <a:lstStyle/>
          <a:p>
            <a:r>
              <a:rPr lang="en-US" altLang="de-DE"/>
              <a:t>Payment to Vendor</a:t>
            </a:r>
            <a:endParaRPr lang="de-DE"/>
          </a:p>
        </p:txBody>
      </p:sp>
    </p:spTree>
    <p:extLst>
      <p:ext uri="{BB962C8B-B14F-4D97-AF65-F5344CB8AC3E}">
        <p14:creationId xmlns:p14="http://schemas.microsoft.com/office/powerpoint/2010/main" val="379616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Functionality</a:t>
            </a:r>
            <a:endParaRPr lang="de-DE"/>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t>Inventory Management</a:t>
            </a:r>
          </a:p>
          <a:p>
            <a:endParaRPr lang="en-US" altLang="de-DE" dirty="0"/>
          </a:p>
          <a:p>
            <a:r>
              <a:rPr lang="en-US" altLang="de-DE" dirty="0"/>
              <a:t>Purchasing</a:t>
            </a:r>
          </a:p>
          <a:p>
            <a:endParaRPr lang="en-US" altLang="de-DE" dirty="0"/>
          </a:p>
          <a:p>
            <a:r>
              <a:rPr lang="en-US" altLang="de-DE" dirty="0"/>
              <a:t>MRP</a:t>
            </a:r>
          </a:p>
          <a:p>
            <a:endParaRPr lang="en-US" altLang="de-DE" dirty="0"/>
          </a:p>
          <a:p>
            <a:r>
              <a:rPr lang="en-US" altLang="de-DE" dirty="0"/>
              <a:t>Physical Inventory</a:t>
            </a:r>
          </a:p>
          <a:p>
            <a:endParaRPr lang="en-US" altLang="de-DE" dirty="0"/>
          </a:p>
          <a:p>
            <a:r>
              <a:rPr lang="en-US" altLang="de-DE" dirty="0"/>
              <a:t>Valuation</a:t>
            </a:r>
          </a:p>
          <a:p>
            <a:endParaRPr lang="en-US" altLang="de-DE" dirty="0"/>
          </a:p>
          <a:p>
            <a:r>
              <a:rPr lang="en-US" altLang="de-DE" dirty="0"/>
              <a:t>Service Master</a:t>
            </a:r>
          </a:p>
          <a:p>
            <a:endParaRPr lang="en-US" altLang="de-DE" dirty="0"/>
          </a:p>
          <a:p>
            <a:r>
              <a:rPr lang="en-US" altLang="de-DE" dirty="0"/>
              <a:t>Invoice Verification</a:t>
            </a:r>
          </a:p>
          <a:p>
            <a:endParaRPr lang="en-US" altLang="de-DE" dirty="0"/>
          </a:p>
          <a:p>
            <a:r>
              <a:rPr lang="en-US" altLang="de-DE" dirty="0"/>
              <a:t>Product Catalogs</a:t>
            </a:r>
          </a:p>
          <a:p>
            <a:endParaRPr lang="de-DE" dirty="0"/>
          </a:p>
        </p:txBody>
      </p:sp>
    </p:spTree>
    <p:extLst>
      <p:ext uri="{BB962C8B-B14F-4D97-AF65-F5344CB8AC3E}">
        <p14:creationId xmlns:p14="http://schemas.microsoft.com/office/powerpoint/2010/main" val="846319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i="1" u="sng"/>
              <a:t>Goods Receipt</a:t>
            </a:r>
            <a:r>
              <a:rPr lang="en-US" altLang="de-DE"/>
              <a:t> / Invoice Receipt</a:t>
            </a:r>
            <a:br>
              <a:rPr lang="en-US" altLang="de-DE"/>
            </a:br>
            <a:r>
              <a:rPr lang="en-US" altLang="de-DE"/>
              <a:t>Reconciliation Account</a:t>
            </a:r>
            <a:endParaRPr lang="de-DE"/>
          </a:p>
        </p:txBody>
      </p:sp>
      <p:grpSp>
        <p:nvGrpSpPr>
          <p:cNvPr id="24" name="Gruppieren 23"/>
          <p:cNvGrpSpPr/>
          <p:nvPr/>
        </p:nvGrpSpPr>
        <p:grpSpPr>
          <a:xfrm>
            <a:off x="2165950" y="1790806"/>
            <a:ext cx="7861300" cy="4192588"/>
            <a:chOff x="685800" y="1905000"/>
            <a:chExt cx="7861300" cy="4192588"/>
          </a:xfrm>
        </p:grpSpPr>
        <p:sp>
          <p:nvSpPr>
            <p:cNvPr id="4" name="Rectangle 3"/>
            <p:cNvSpPr>
              <a:spLocks noChangeArrowheads="1"/>
            </p:cNvSpPr>
            <p:nvPr/>
          </p:nvSpPr>
          <p:spPr bwMode="auto">
            <a:xfrm>
              <a:off x="685800" y="19812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requisition</a:t>
              </a:r>
            </a:p>
          </p:txBody>
        </p:sp>
        <p:sp>
          <p:nvSpPr>
            <p:cNvPr id="5" name="Rectangle 4"/>
            <p:cNvSpPr>
              <a:spLocks noChangeArrowheads="1"/>
            </p:cNvSpPr>
            <p:nvPr/>
          </p:nvSpPr>
          <p:spPr bwMode="auto">
            <a:xfrm>
              <a:off x="685800" y="25908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order</a:t>
              </a:r>
            </a:p>
          </p:txBody>
        </p:sp>
        <p:sp>
          <p:nvSpPr>
            <p:cNvPr id="6" name="Rectangle 5"/>
            <p:cNvSpPr>
              <a:spLocks noChangeArrowheads="1"/>
            </p:cNvSpPr>
            <p:nvPr/>
          </p:nvSpPr>
          <p:spPr bwMode="auto">
            <a:xfrm>
              <a:off x="4953000" y="2819400"/>
              <a:ext cx="3594100" cy="13366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Materials Management (MM) and Financial Accounting (FI)</a:t>
              </a:r>
            </a:p>
            <a:p>
              <a:pPr algn="ctr">
                <a:spcBef>
                  <a:spcPct val="0"/>
                </a:spcBef>
                <a:buClrTx/>
                <a:buFontTx/>
                <a:buNone/>
              </a:pPr>
              <a:r>
                <a:rPr lang="en-US" altLang="de-DE" sz="2000" b="0">
                  <a:solidFill>
                    <a:schemeClr val="bg1"/>
                  </a:solidFill>
                </a:rPr>
                <a:t>via automatic account assignment</a:t>
              </a:r>
            </a:p>
          </p:txBody>
        </p:sp>
        <p:sp>
          <p:nvSpPr>
            <p:cNvPr id="7" name="Rectangle 6"/>
            <p:cNvSpPr>
              <a:spLocks noChangeArrowheads="1"/>
            </p:cNvSpPr>
            <p:nvPr/>
          </p:nvSpPr>
          <p:spPr bwMode="auto">
            <a:xfrm>
              <a:off x="838200" y="34290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Goods receipt </a:t>
              </a:r>
            </a:p>
          </p:txBody>
        </p:sp>
        <p:sp>
          <p:nvSpPr>
            <p:cNvPr id="8" name="Rectangle 7"/>
            <p:cNvSpPr>
              <a:spLocks noChangeArrowheads="1"/>
            </p:cNvSpPr>
            <p:nvPr/>
          </p:nvSpPr>
          <p:spPr bwMode="auto">
            <a:xfrm>
              <a:off x="5105400" y="1905000"/>
              <a:ext cx="3048000" cy="660400"/>
            </a:xfrm>
            <a:prstGeom prst="rect">
              <a:avLst/>
            </a:prstGeom>
            <a:solidFill>
              <a:srgbClr val="004880"/>
            </a:solidFill>
            <a:ln w="25400">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No impact on</a:t>
              </a:r>
            </a:p>
            <a:p>
              <a:pPr algn="ctr">
                <a:spcBef>
                  <a:spcPct val="0"/>
                </a:spcBef>
                <a:buClrTx/>
                <a:buFontTx/>
                <a:buNone/>
              </a:pPr>
              <a:r>
                <a:rPr lang="en-US" altLang="de-DE" sz="2000" b="0">
                  <a:solidFill>
                    <a:schemeClr val="bg1"/>
                  </a:solidFill>
                </a:rPr>
                <a:t>Financial Accounting (FI)</a:t>
              </a:r>
            </a:p>
          </p:txBody>
        </p:sp>
        <p:sp>
          <p:nvSpPr>
            <p:cNvPr id="9" name="Line 8"/>
            <p:cNvSpPr>
              <a:spLocks noChangeShapeType="1"/>
            </p:cNvSpPr>
            <p:nvPr/>
          </p:nvSpPr>
          <p:spPr bwMode="auto">
            <a:xfrm flipV="1">
              <a:off x="3505200" y="2438400"/>
              <a:ext cx="1600200" cy="3048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9"/>
            <p:cNvSpPr>
              <a:spLocks noChangeShapeType="1"/>
            </p:cNvSpPr>
            <p:nvPr/>
          </p:nvSpPr>
          <p:spPr bwMode="auto">
            <a:xfrm flipV="1">
              <a:off x="3505200" y="2057400"/>
              <a:ext cx="1600200" cy="1524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3200400" y="3657600"/>
              <a:ext cx="1751013"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12" name="Group 11"/>
            <p:cNvGrpSpPr>
              <a:grpSpLocks/>
            </p:cNvGrpSpPr>
            <p:nvPr/>
          </p:nvGrpSpPr>
          <p:grpSpPr bwMode="auto">
            <a:xfrm>
              <a:off x="1371600" y="4343400"/>
              <a:ext cx="2514600" cy="1677988"/>
              <a:chOff x="960" y="2496"/>
              <a:chExt cx="1584" cy="1057"/>
            </a:xfrm>
          </p:grpSpPr>
          <p:sp>
            <p:nvSpPr>
              <p:cNvPr id="13" name="Line 12"/>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4" name="Rectangle 13"/>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5" name="Rectangle 14"/>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Inventory </a:t>
                </a:r>
              </a:p>
            </p:txBody>
          </p:sp>
          <p:sp>
            <p:nvSpPr>
              <p:cNvPr id="16" name="Rectangle 15"/>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7" name="Line 16"/>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7"/>
            <p:cNvGrpSpPr>
              <a:grpSpLocks/>
            </p:cNvGrpSpPr>
            <p:nvPr/>
          </p:nvGrpSpPr>
          <p:grpSpPr bwMode="auto">
            <a:xfrm>
              <a:off x="4572000" y="4343400"/>
              <a:ext cx="2057400" cy="1754188"/>
              <a:chOff x="2784" y="2496"/>
              <a:chExt cx="1296" cy="1105"/>
            </a:xfrm>
          </p:grpSpPr>
          <p:sp>
            <p:nvSpPr>
              <p:cNvPr id="19" name="Line 18"/>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0" name="Rectangle 19"/>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21" name="Rectangle 20"/>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GR / IR </a:t>
                </a:r>
              </a:p>
            </p:txBody>
          </p:sp>
          <p:sp>
            <p:nvSpPr>
              <p:cNvPr id="22" name="Line 21"/>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3" name="Rectangle 22"/>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spTree>
    <p:extLst>
      <p:ext uri="{BB962C8B-B14F-4D97-AF65-F5344CB8AC3E}">
        <p14:creationId xmlns:p14="http://schemas.microsoft.com/office/powerpoint/2010/main" val="4274327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Goods Receipt / </a:t>
            </a:r>
            <a:r>
              <a:rPr lang="en-US" altLang="de-DE" i="1" u="sng"/>
              <a:t>Invoice Receipt</a:t>
            </a:r>
            <a:r>
              <a:rPr lang="en-US" altLang="de-DE"/>
              <a:t/>
            </a:r>
            <a:br>
              <a:rPr lang="en-US" altLang="de-DE"/>
            </a:br>
            <a:r>
              <a:rPr lang="en-US" altLang="de-DE"/>
              <a:t>Reconciliation Account</a:t>
            </a:r>
            <a:endParaRPr lang="de-DE"/>
          </a:p>
        </p:txBody>
      </p:sp>
      <p:grpSp>
        <p:nvGrpSpPr>
          <p:cNvPr id="19" name="Gruppieren 18"/>
          <p:cNvGrpSpPr/>
          <p:nvPr/>
        </p:nvGrpSpPr>
        <p:grpSpPr>
          <a:xfrm>
            <a:off x="2127850" y="2150375"/>
            <a:ext cx="7937500" cy="3473450"/>
            <a:chOff x="609600" y="2286000"/>
            <a:chExt cx="7937500" cy="3473450"/>
          </a:xfrm>
        </p:grpSpPr>
        <p:sp>
          <p:nvSpPr>
            <p:cNvPr id="4" name="Rectangle 3"/>
            <p:cNvSpPr>
              <a:spLocks noChangeArrowheads="1"/>
            </p:cNvSpPr>
            <p:nvPr/>
          </p:nvSpPr>
          <p:spPr bwMode="auto">
            <a:xfrm>
              <a:off x="4953000" y="2286000"/>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a:t>
              </a:r>
            </a:p>
            <a:p>
              <a:pPr algn="ctr">
                <a:spcBef>
                  <a:spcPct val="0"/>
                </a:spcBef>
                <a:buClrTx/>
                <a:buFontTx/>
                <a:buNone/>
              </a:pPr>
              <a:r>
                <a:rPr lang="en-US" altLang="de-DE" sz="2000" b="0">
                  <a:solidFill>
                    <a:schemeClr val="bg1"/>
                  </a:solidFill>
                </a:rPr>
                <a:t>assigned and transferred to</a:t>
              </a:r>
            </a:p>
            <a:p>
              <a:pPr algn="ctr">
                <a:spcBef>
                  <a:spcPct val="0"/>
                </a:spcBef>
                <a:buClrTx/>
                <a:buFontTx/>
                <a:buNone/>
              </a:pPr>
              <a:r>
                <a:rPr lang="en-US" altLang="de-DE" sz="2000" b="0">
                  <a:solidFill>
                    <a:schemeClr val="bg1"/>
                  </a:solidFill>
                </a:rPr>
                <a:t>vendor account payable</a:t>
              </a:r>
            </a:p>
          </p:txBody>
        </p:sp>
        <p:sp>
          <p:nvSpPr>
            <p:cNvPr id="5" name="Rectangle 4"/>
            <p:cNvSpPr>
              <a:spLocks noChangeArrowheads="1"/>
            </p:cNvSpPr>
            <p:nvPr/>
          </p:nvSpPr>
          <p:spPr bwMode="auto">
            <a:xfrm>
              <a:off x="609600" y="25908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Invoice receipt </a:t>
              </a:r>
            </a:p>
          </p:txBody>
        </p:sp>
        <p:sp>
          <p:nvSpPr>
            <p:cNvPr id="6" name="Line 5"/>
            <p:cNvSpPr>
              <a:spLocks noChangeShapeType="1"/>
            </p:cNvSpPr>
            <p:nvPr/>
          </p:nvSpPr>
          <p:spPr bwMode="auto">
            <a:xfrm>
              <a:off x="3048000" y="2819400"/>
              <a:ext cx="1828800"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7" name="Group 6"/>
            <p:cNvGrpSpPr>
              <a:grpSpLocks/>
            </p:cNvGrpSpPr>
            <p:nvPr/>
          </p:nvGrpSpPr>
          <p:grpSpPr bwMode="auto">
            <a:xfrm>
              <a:off x="4746625" y="4005263"/>
              <a:ext cx="2057400" cy="1754187"/>
              <a:chOff x="2784" y="2496"/>
              <a:chExt cx="1296" cy="1105"/>
            </a:xfrm>
          </p:grpSpPr>
          <p:sp>
            <p:nvSpPr>
              <p:cNvPr id="8" name="Line 7"/>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0" name="Rectangle 9"/>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1" name="Line 10"/>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Rectangle 11"/>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nvGrpSpPr>
            <p:cNvPr id="13" name="Group 12"/>
            <p:cNvGrpSpPr>
              <a:grpSpLocks/>
            </p:cNvGrpSpPr>
            <p:nvPr/>
          </p:nvGrpSpPr>
          <p:grpSpPr bwMode="auto">
            <a:xfrm>
              <a:off x="1470025" y="4005263"/>
              <a:ext cx="2514600" cy="1677987"/>
              <a:chOff x="960" y="2496"/>
              <a:chExt cx="1584" cy="1057"/>
            </a:xfrm>
          </p:grpSpPr>
          <p:sp>
            <p:nvSpPr>
              <p:cNvPr id="14" name="Line 13"/>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6" name="Rectangle 15"/>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GR / IR</a:t>
                </a:r>
              </a:p>
            </p:txBody>
          </p:sp>
          <p:sp>
            <p:nvSpPr>
              <p:cNvPr id="17" name="Rectangle 16"/>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8" name="Line 17"/>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spTree>
    <p:extLst>
      <p:ext uri="{BB962C8B-B14F-4D97-AF65-F5344CB8AC3E}">
        <p14:creationId xmlns:p14="http://schemas.microsoft.com/office/powerpoint/2010/main" val="3708160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Vendor Payment</a:t>
            </a:r>
            <a:endParaRPr lang="de-DE"/>
          </a:p>
        </p:txBody>
      </p:sp>
      <p:grpSp>
        <p:nvGrpSpPr>
          <p:cNvPr id="17" name="Gruppieren 16"/>
          <p:cNvGrpSpPr/>
          <p:nvPr/>
        </p:nvGrpSpPr>
        <p:grpSpPr>
          <a:xfrm>
            <a:off x="2283425" y="2096400"/>
            <a:ext cx="7626350" cy="3581400"/>
            <a:chOff x="900113" y="2181225"/>
            <a:chExt cx="7626350" cy="3581400"/>
          </a:xfrm>
        </p:grpSpPr>
        <p:sp>
          <p:nvSpPr>
            <p:cNvPr id="4" name="Rectangle 4"/>
            <p:cNvSpPr>
              <a:spLocks noChangeArrowheads="1"/>
            </p:cNvSpPr>
            <p:nvPr/>
          </p:nvSpPr>
          <p:spPr bwMode="auto">
            <a:xfrm>
              <a:off x="4932363" y="2181225"/>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 paid to</a:t>
              </a:r>
            </a:p>
            <a:p>
              <a:pPr algn="ctr">
                <a:spcBef>
                  <a:spcPct val="0"/>
                </a:spcBef>
                <a:buClrTx/>
                <a:buFontTx/>
                <a:buNone/>
              </a:pPr>
              <a:r>
                <a:rPr lang="en-US" altLang="de-DE" sz="2000" b="0">
                  <a:solidFill>
                    <a:schemeClr val="bg1"/>
                  </a:solidFill>
                </a:rPr>
                <a:t>vendor and account payable is reduced</a:t>
              </a:r>
            </a:p>
          </p:txBody>
        </p:sp>
        <p:sp>
          <p:nvSpPr>
            <p:cNvPr id="5" name="Rectangle 5"/>
            <p:cNvSpPr>
              <a:spLocks noChangeArrowheads="1"/>
            </p:cNvSpPr>
            <p:nvPr/>
          </p:nvSpPr>
          <p:spPr bwMode="auto">
            <a:xfrm>
              <a:off x="900113" y="25019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p>
          </p:txBody>
        </p:sp>
        <p:sp>
          <p:nvSpPr>
            <p:cNvPr id="6" name="Line 6"/>
            <p:cNvSpPr>
              <a:spLocks noChangeShapeType="1"/>
            </p:cNvSpPr>
            <p:nvPr/>
          </p:nvSpPr>
          <p:spPr bwMode="auto">
            <a:xfrm>
              <a:off x="3419475" y="2708275"/>
              <a:ext cx="1296988"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7" name="Line 7"/>
            <p:cNvSpPr>
              <a:spLocks noChangeShapeType="1"/>
            </p:cNvSpPr>
            <p:nvPr/>
          </p:nvSpPr>
          <p:spPr bwMode="auto">
            <a:xfrm>
              <a:off x="5245100" y="4886325"/>
              <a:ext cx="1446213"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8" name="Rectangle 8"/>
            <p:cNvSpPr>
              <a:spLocks noChangeArrowheads="1"/>
            </p:cNvSpPr>
            <p:nvPr/>
          </p:nvSpPr>
          <p:spPr bwMode="auto">
            <a:xfrm>
              <a:off x="5321300" y="4352925"/>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9" name="Rectangle 9"/>
            <p:cNvSpPr>
              <a:spLocks noChangeArrowheads="1"/>
            </p:cNvSpPr>
            <p:nvPr/>
          </p:nvSpPr>
          <p:spPr bwMode="auto">
            <a:xfrm>
              <a:off x="51689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0" name="Line 10"/>
            <p:cNvSpPr>
              <a:spLocks noChangeShapeType="1"/>
            </p:cNvSpPr>
            <p:nvPr/>
          </p:nvSpPr>
          <p:spPr bwMode="auto">
            <a:xfrm>
              <a:off x="5930900" y="4887913"/>
              <a:ext cx="0" cy="87471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Rectangle 11"/>
            <p:cNvSpPr>
              <a:spLocks noChangeArrowheads="1"/>
            </p:cNvSpPr>
            <p:nvPr/>
          </p:nvSpPr>
          <p:spPr bwMode="auto">
            <a:xfrm>
              <a:off x="4254500" y="4929188"/>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spcBef>
                  <a:spcPct val="50000"/>
                </a:spcBef>
                <a:buClrTx/>
                <a:buFontTx/>
                <a:buNone/>
              </a:pPr>
              <a:r>
                <a:rPr lang="en-US" altLang="de-DE" sz="2000" b="0">
                  <a:solidFill>
                    <a:srgbClr val="000000"/>
                  </a:solidFill>
                </a:rPr>
                <a:t>$100 </a:t>
              </a:r>
            </a:p>
          </p:txBody>
        </p:sp>
        <p:sp>
          <p:nvSpPr>
            <p:cNvPr id="12" name="Line 12"/>
            <p:cNvSpPr>
              <a:spLocks noChangeShapeType="1"/>
            </p:cNvSpPr>
            <p:nvPr/>
          </p:nvSpPr>
          <p:spPr bwMode="auto">
            <a:xfrm>
              <a:off x="2501900" y="4856163"/>
              <a:ext cx="1446213" cy="15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3"/>
            <p:cNvSpPr>
              <a:spLocks noChangeArrowheads="1"/>
            </p:cNvSpPr>
            <p:nvPr/>
          </p:nvSpPr>
          <p:spPr bwMode="auto">
            <a:xfrm>
              <a:off x="2578100" y="4322763"/>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4" name="Rectangle 14"/>
            <p:cNvSpPr>
              <a:spLocks noChangeArrowheads="1"/>
            </p:cNvSpPr>
            <p:nvPr/>
          </p:nvSpPr>
          <p:spPr bwMode="auto">
            <a:xfrm>
              <a:off x="23495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endParaRPr lang="en-US" altLang="de-DE" sz="1800" b="0">
                <a:solidFill>
                  <a:srgbClr val="000000"/>
                </a:solidFill>
              </a:endParaRPr>
            </a:p>
          </p:txBody>
        </p:sp>
        <p:sp>
          <p:nvSpPr>
            <p:cNvPr id="15" name="Rectangle 15"/>
            <p:cNvSpPr>
              <a:spLocks noChangeArrowheads="1"/>
            </p:cNvSpPr>
            <p:nvPr/>
          </p:nvSpPr>
          <p:spPr bwMode="auto">
            <a:xfrm>
              <a:off x="2501900" y="4933950"/>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6" name="Line 16"/>
            <p:cNvSpPr>
              <a:spLocks noChangeShapeType="1"/>
            </p:cNvSpPr>
            <p:nvPr/>
          </p:nvSpPr>
          <p:spPr bwMode="auto">
            <a:xfrm>
              <a:off x="3187700" y="4857750"/>
              <a:ext cx="0" cy="836613"/>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Tree>
    <p:extLst>
      <p:ext uri="{BB962C8B-B14F-4D97-AF65-F5344CB8AC3E}">
        <p14:creationId xmlns:p14="http://schemas.microsoft.com/office/powerpoint/2010/main" val="1708010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FI – MM Integration Point</a:t>
            </a:r>
            <a:endParaRPr lang="de-DE"/>
          </a:p>
        </p:txBody>
      </p:sp>
      <p:grpSp>
        <p:nvGrpSpPr>
          <p:cNvPr id="4" name="Group 3"/>
          <p:cNvGrpSpPr>
            <a:grpSpLocks/>
          </p:cNvGrpSpPr>
          <p:nvPr/>
        </p:nvGrpSpPr>
        <p:grpSpPr bwMode="auto">
          <a:xfrm>
            <a:off x="2591400" y="2264675"/>
            <a:ext cx="7010400" cy="3244850"/>
            <a:chOff x="576" y="1344"/>
            <a:chExt cx="4416" cy="2044"/>
          </a:xfrm>
        </p:grpSpPr>
        <p:sp>
          <p:nvSpPr>
            <p:cNvPr id="5" name="Rectangle 4"/>
            <p:cNvSpPr>
              <a:spLocks noChangeArrowheads="1"/>
            </p:cNvSpPr>
            <p:nvPr/>
          </p:nvSpPr>
          <p:spPr bwMode="auto">
            <a:xfrm>
              <a:off x="2064" y="1344"/>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1" algn="ctr">
                <a:spcBef>
                  <a:spcPct val="50000"/>
                </a:spcBef>
                <a:buClrTx/>
                <a:buFontTx/>
                <a:buNone/>
              </a:pPr>
              <a:r>
                <a:rPr lang="en-US" altLang="de-DE" sz="2400">
                  <a:solidFill>
                    <a:srgbClr val="008000"/>
                  </a:solidFill>
                </a:rPr>
                <a:t>Invoice Receipt</a:t>
              </a:r>
            </a:p>
          </p:txBody>
        </p:sp>
        <p:sp>
          <p:nvSpPr>
            <p:cNvPr id="6" name="Rectangle 5"/>
            <p:cNvSpPr>
              <a:spLocks noChangeArrowheads="1"/>
            </p:cNvSpPr>
            <p:nvPr/>
          </p:nvSpPr>
          <p:spPr bwMode="auto">
            <a:xfrm>
              <a:off x="374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CF0E30"/>
                  </a:solidFill>
                </a:rPr>
                <a:t>Payment Program</a:t>
              </a:r>
            </a:p>
          </p:txBody>
        </p:sp>
        <p:sp>
          <p:nvSpPr>
            <p:cNvPr id="7" name="Rectangle 6"/>
            <p:cNvSpPr>
              <a:spLocks noChangeArrowheads="1"/>
            </p:cNvSpPr>
            <p:nvPr/>
          </p:nvSpPr>
          <p:spPr bwMode="auto">
            <a:xfrm>
              <a:off x="62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000000"/>
                  </a:solidFill>
                </a:rPr>
                <a:t>Goods Receipt</a:t>
              </a:r>
            </a:p>
          </p:txBody>
        </p:sp>
        <p:sp>
          <p:nvSpPr>
            <p:cNvPr id="8" name="Line 7"/>
            <p:cNvSpPr>
              <a:spLocks noChangeShapeType="1"/>
            </p:cNvSpPr>
            <p:nvPr/>
          </p:nvSpPr>
          <p:spPr bwMode="auto">
            <a:xfrm>
              <a:off x="2976" y="2523"/>
              <a:ext cx="845"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864" y="2083"/>
              <a:ext cx="11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b="0">
                  <a:solidFill>
                    <a:srgbClr val="000000"/>
                  </a:solidFill>
                </a:rPr>
                <a:t> </a:t>
              </a:r>
            </a:p>
          </p:txBody>
        </p:sp>
        <p:sp>
          <p:nvSpPr>
            <p:cNvPr id="10" name="Line 9"/>
            <p:cNvSpPr>
              <a:spLocks noChangeShapeType="1"/>
            </p:cNvSpPr>
            <p:nvPr/>
          </p:nvSpPr>
          <p:spPr bwMode="auto">
            <a:xfrm>
              <a:off x="1824"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4080" y="2523"/>
              <a:ext cx="864"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1"/>
            <p:cNvSpPr>
              <a:spLocks noChangeShapeType="1"/>
            </p:cNvSpPr>
            <p:nvPr/>
          </p:nvSpPr>
          <p:spPr bwMode="auto">
            <a:xfrm>
              <a:off x="672"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2"/>
            <p:cNvSpPr>
              <a:spLocks noChangeArrowheads="1"/>
            </p:cNvSpPr>
            <p:nvPr/>
          </p:nvSpPr>
          <p:spPr bwMode="auto">
            <a:xfrm>
              <a:off x="2976" y="1968"/>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AP (Vendor)</a:t>
              </a:r>
            </a:p>
          </p:txBody>
        </p:sp>
        <p:sp>
          <p:nvSpPr>
            <p:cNvPr id="14" name="Line 13"/>
            <p:cNvSpPr>
              <a:spLocks noChangeShapeType="1"/>
            </p:cNvSpPr>
            <p:nvPr/>
          </p:nvSpPr>
          <p:spPr bwMode="auto">
            <a:xfrm flipH="1">
              <a:off x="3408" y="2448"/>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2928"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16" name="Rectangle 15"/>
            <p:cNvSpPr>
              <a:spLocks noChangeArrowheads="1"/>
            </p:cNvSpPr>
            <p:nvPr/>
          </p:nvSpPr>
          <p:spPr bwMode="auto">
            <a:xfrm>
              <a:off x="1901" y="2113"/>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GR / IR</a:t>
              </a:r>
            </a:p>
          </p:txBody>
        </p:sp>
        <p:sp>
          <p:nvSpPr>
            <p:cNvPr id="17" name="Rectangle 16"/>
            <p:cNvSpPr>
              <a:spLocks noChangeArrowheads="1"/>
            </p:cNvSpPr>
            <p:nvPr/>
          </p:nvSpPr>
          <p:spPr bwMode="auto">
            <a:xfrm>
              <a:off x="2304"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18" name="Rectangle 17"/>
            <p:cNvSpPr>
              <a:spLocks noChangeArrowheads="1"/>
            </p:cNvSpPr>
            <p:nvPr/>
          </p:nvSpPr>
          <p:spPr bwMode="auto">
            <a:xfrm>
              <a:off x="4176" y="2111"/>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 Bank</a:t>
              </a:r>
            </a:p>
          </p:txBody>
        </p:sp>
        <p:sp>
          <p:nvSpPr>
            <p:cNvPr id="19" name="Rectangle 18"/>
            <p:cNvSpPr>
              <a:spLocks noChangeArrowheads="1"/>
            </p:cNvSpPr>
            <p:nvPr/>
          </p:nvSpPr>
          <p:spPr bwMode="auto">
            <a:xfrm>
              <a:off x="643" y="2391"/>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0" name="Rectangle 19"/>
            <p:cNvSpPr>
              <a:spLocks noChangeArrowheads="1"/>
            </p:cNvSpPr>
            <p:nvPr/>
          </p:nvSpPr>
          <p:spPr bwMode="auto">
            <a:xfrm>
              <a:off x="653" y="210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Inventory</a:t>
              </a:r>
            </a:p>
          </p:txBody>
        </p:sp>
        <p:sp>
          <p:nvSpPr>
            <p:cNvPr id="21" name="Rectangle 20"/>
            <p:cNvSpPr>
              <a:spLocks noChangeArrowheads="1"/>
            </p:cNvSpPr>
            <p:nvPr/>
          </p:nvSpPr>
          <p:spPr bwMode="auto">
            <a:xfrm>
              <a:off x="576" y="2554"/>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22" name="Rectangle 21"/>
            <p:cNvSpPr>
              <a:spLocks noChangeArrowheads="1"/>
            </p:cNvSpPr>
            <p:nvPr/>
          </p:nvSpPr>
          <p:spPr bwMode="auto">
            <a:xfrm>
              <a:off x="1728"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23" name="Rectangle 22"/>
            <p:cNvSpPr>
              <a:spLocks noChangeArrowheads="1"/>
            </p:cNvSpPr>
            <p:nvPr/>
          </p:nvSpPr>
          <p:spPr bwMode="auto">
            <a:xfrm>
              <a:off x="4512"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sp>
          <p:nvSpPr>
            <p:cNvPr id="24" name="Rectangle 23"/>
            <p:cNvSpPr>
              <a:spLocks noChangeArrowheads="1"/>
            </p:cNvSpPr>
            <p:nvPr/>
          </p:nvSpPr>
          <p:spPr bwMode="auto">
            <a:xfrm>
              <a:off x="4069"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5" name="Rectangle 24"/>
            <p:cNvSpPr>
              <a:spLocks noChangeArrowheads="1"/>
            </p:cNvSpPr>
            <p:nvPr/>
          </p:nvSpPr>
          <p:spPr bwMode="auto">
            <a:xfrm>
              <a:off x="1824"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6" name="Line 25"/>
            <p:cNvSpPr>
              <a:spLocks noChangeShapeType="1"/>
            </p:cNvSpPr>
            <p:nvPr/>
          </p:nvSpPr>
          <p:spPr bwMode="auto">
            <a:xfrm flipH="1">
              <a:off x="4474" y="2428"/>
              <a:ext cx="3" cy="913"/>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7" name="Line 26"/>
            <p:cNvSpPr>
              <a:spLocks noChangeShapeType="1"/>
            </p:cNvSpPr>
            <p:nvPr/>
          </p:nvSpPr>
          <p:spPr bwMode="auto">
            <a:xfrm flipH="1">
              <a:off x="2256" y="2429"/>
              <a:ext cx="4" cy="911"/>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8" name="Line 27"/>
            <p:cNvSpPr>
              <a:spLocks noChangeShapeType="1"/>
            </p:cNvSpPr>
            <p:nvPr/>
          </p:nvSpPr>
          <p:spPr bwMode="auto">
            <a:xfrm flipH="1">
              <a:off x="1104" y="2400"/>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9" name="Rectangle 28"/>
            <p:cNvSpPr>
              <a:spLocks noChangeArrowheads="1"/>
            </p:cNvSpPr>
            <p:nvPr/>
          </p:nvSpPr>
          <p:spPr bwMode="auto">
            <a:xfrm>
              <a:off x="3456"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30" name="Rectangle 29"/>
            <p:cNvSpPr>
              <a:spLocks noChangeArrowheads="1"/>
            </p:cNvSpPr>
            <p:nvPr/>
          </p:nvSpPr>
          <p:spPr bwMode="auto">
            <a:xfrm>
              <a:off x="2880"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grpSp>
    </p:spTree>
    <p:extLst>
      <p:ext uri="{BB962C8B-B14F-4D97-AF65-F5344CB8AC3E}">
        <p14:creationId xmlns:p14="http://schemas.microsoft.com/office/powerpoint/2010/main" val="1463576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416803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a:t>Unit Overview</a:t>
            </a:r>
            <a:endParaRPr lang="de-DE"/>
          </a:p>
        </p:txBody>
      </p:sp>
      <p:sp>
        <p:nvSpPr>
          <p:cNvPr id="3" name="Inhaltsplatzhalter 2"/>
          <p:cNvSpPr>
            <a:spLocks noGrp="1"/>
          </p:cNvSpPr>
          <p:nvPr>
            <p:ph idx="1"/>
          </p:nvPr>
        </p:nvSpPr>
        <p:spPr/>
        <p:txBody>
          <a:bodyPr/>
          <a:lstStyle/>
          <a:p>
            <a:pPr>
              <a:tabLst>
                <a:tab pos="1971675" algn="l"/>
              </a:tabLst>
            </a:pPr>
            <a:r>
              <a:rPr lang="en-US" altLang="de-DE"/>
              <a:t>Innovations in S/4HANA compared to ERP in Materials Management</a:t>
            </a:r>
          </a:p>
          <a:p>
            <a:pPr>
              <a:tabLst>
                <a:tab pos="1971675" algn="l"/>
              </a:tabLst>
            </a:pPr>
            <a:endParaRPr lang="en-US" altLang="de-DE"/>
          </a:p>
          <a:p>
            <a:pPr>
              <a:tabLst>
                <a:tab pos="1971675" algn="l"/>
              </a:tabLst>
            </a:pPr>
            <a:r>
              <a:rPr lang="en-US" altLang="de-DE"/>
              <a:t>MM Organizational Structure</a:t>
            </a:r>
          </a:p>
          <a:p>
            <a:pPr>
              <a:tabLst>
                <a:tab pos="1971675" algn="l"/>
              </a:tabLst>
            </a:pPr>
            <a:endParaRPr lang="en-US" altLang="de-DE"/>
          </a:p>
          <a:p>
            <a:pPr>
              <a:tabLst>
                <a:tab pos="1971675" algn="l"/>
              </a:tabLst>
            </a:pPr>
            <a:r>
              <a:rPr lang="en-US" altLang="de-DE"/>
              <a:t>MM Master Data</a:t>
            </a:r>
          </a:p>
          <a:p>
            <a:pPr>
              <a:tabLst>
                <a:tab pos="1971675" algn="l"/>
              </a:tabLst>
            </a:pPr>
            <a:endParaRPr lang="en-US" altLang="de-DE"/>
          </a:p>
          <a:p>
            <a:pPr>
              <a:tabLst>
                <a:tab pos="1971675" algn="l"/>
              </a:tabLst>
            </a:pPr>
            <a:r>
              <a:rPr lang="en-US" altLang="de-DE"/>
              <a:t>MM Processes</a:t>
            </a:r>
          </a:p>
          <a:p>
            <a:pPr lvl="1">
              <a:tabLst>
                <a:tab pos="1971675" algn="l"/>
              </a:tabLst>
            </a:pPr>
            <a:r>
              <a:rPr lang="en-US" altLang="de-DE"/>
              <a:t>Procure-to-Pay Process</a:t>
            </a:r>
          </a:p>
          <a:p>
            <a:pPr lvl="1">
              <a:tabLst>
                <a:tab pos="1971675" algn="l"/>
              </a:tabLst>
            </a:pPr>
            <a:endParaRPr lang="en-US" altLang="de-DE"/>
          </a:p>
          <a:p>
            <a:endParaRPr lang="de-DE"/>
          </a:p>
          <a:p>
            <a:endParaRPr lang="de-DE"/>
          </a:p>
          <a:p>
            <a:endParaRPr lang="de-DE"/>
          </a:p>
        </p:txBody>
      </p:sp>
    </p:spTree>
    <p:extLst>
      <p:ext uri="{BB962C8B-B14F-4D97-AF65-F5344CB8AC3E}">
        <p14:creationId xmlns:p14="http://schemas.microsoft.com/office/powerpoint/2010/main" val="183019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4000" y="324075"/>
            <a:ext cx="11545200" cy="756175"/>
          </a:xfrm>
        </p:spPr>
        <p:txBody>
          <a:bodyPr/>
          <a:lstStyle/>
          <a:p>
            <a:pPr>
              <a:tabLst>
                <a:tab pos="1971675" algn="l"/>
              </a:tabLst>
            </a:pPr>
            <a:r>
              <a:rPr lang="en-US" altLang="de-DE"/>
              <a:t>Innovations in S/4 HANA compared to ERP in Materials Management</a:t>
            </a:r>
          </a:p>
        </p:txBody>
      </p:sp>
      <p:sp>
        <p:nvSpPr>
          <p:cNvPr id="3" name="Inhaltsplatzhalter 2"/>
          <p:cNvSpPr>
            <a:spLocks noGrp="1"/>
          </p:cNvSpPr>
          <p:nvPr>
            <p:ph idx="1"/>
          </p:nvPr>
        </p:nvSpPr>
        <p:spPr/>
        <p:txBody>
          <a:bodyPr/>
          <a:lstStyle/>
          <a:p>
            <a:pPr marL="342900" lvl="0" indent="-342900">
              <a:buAutoNum type="arabicParenR"/>
            </a:pPr>
            <a:r>
              <a:rPr lang="en-US" dirty="0"/>
              <a:t>Business Partner (BP) is the Single Point of Entry for master data such as customer, vendor or contact person</a:t>
            </a:r>
          </a:p>
          <a:p>
            <a:pPr marL="0" indent="0">
              <a:buNone/>
            </a:pPr>
            <a:r>
              <a:rPr lang="en-US" dirty="0"/>
              <a:t>	Transaction BP replaces: </a:t>
            </a:r>
            <a:r>
              <a:rPr lang="de-DE" dirty="0"/>
              <a:t>FD01, FD02, FD03, FD05, FD06, FD0 FK01, FK02, FK03, FK05, FK06, FK08 	MAP1, MAP2, MAP3, MK01, MK02, MK03, MK05, MK06, MK12, MK18, MK19, V-03, V-04, V-05, V-06, 	V-07, V-08, V-09, V-11, V+21, V+22, V+23, VAP1, VAP2, VAP3 VD01, VD02, VD03, VD05, VD06 XD01, 	XD02, XD03, XD05, XD06, XD07 XK01, XK02, XK03, XK05, XK06, XK07 </a:t>
            </a:r>
          </a:p>
          <a:p>
            <a:pPr marL="342900" indent="-342900">
              <a:buAutoNum type="arabicParenR" startAt="2"/>
            </a:pPr>
            <a:r>
              <a:rPr lang="en-US" dirty="0"/>
              <a:t>The maximum length of the material field (material number) has been extended from 18 to 40 characters</a:t>
            </a:r>
          </a:p>
          <a:p>
            <a:pPr marL="342900" indent="-342900">
              <a:buAutoNum type="arabicParenR" startAt="2"/>
            </a:pPr>
            <a:r>
              <a:rPr lang="en-US" dirty="0"/>
              <a:t>Data model has been changed significantly</a:t>
            </a:r>
          </a:p>
          <a:p>
            <a:pPr marL="342900" indent="-342900">
              <a:buAutoNum type="arabicParenR" startAt="2"/>
            </a:pPr>
            <a:r>
              <a:rPr lang="en-US" dirty="0"/>
              <a:t>Obligatory to use the Material Ledger </a:t>
            </a:r>
          </a:p>
          <a:p>
            <a:pPr marL="342900" indent="-342900">
              <a:buFont typeface="Wingdings" panose="05000000000000000000" pitchFamily="2" charset="2"/>
              <a:buAutoNum type="arabicParenR" startAt="2"/>
            </a:pPr>
            <a:r>
              <a:rPr lang="de-DE" dirty="0" err="1"/>
              <a:t>Simplifications</a:t>
            </a:r>
            <a:r>
              <a:rPr lang="de-DE" dirty="0"/>
              <a:t> in </a:t>
            </a:r>
            <a:r>
              <a:rPr lang="de-DE" dirty="0" err="1"/>
              <a:t>transactions</a:t>
            </a:r>
            <a:r>
              <a:rPr lang="de-DE" dirty="0"/>
              <a:t> MM01/02/03</a:t>
            </a:r>
          </a:p>
          <a:p>
            <a:pPr marL="342900" indent="-342900">
              <a:buAutoNum type="arabicParenR" startAt="2"/>
            </a:pPr>
            <a:r>
              <a:rPr lang="de-DE" dirty="0"/>
              <a:t>Simplification in transaction Request </a:t>
            </a:r>
            <a:r>
              <a:rPr lang="de-DE" dirty="0" err="1"/>
              <a:t>for</a:t>
            </a:r>
            <a:r>
              <a:rPr lang="de-DE" dirty="0"/>
              <a:t> Quote</a:t>
            </a:r>
          </a:p>
          <a:p>
            <a:pPr marL="342900" indent="-342900">
              <a:buFont typeface="Wingdings" panose="05000000000000000000" pitchFamily="2" charset="2"/>
              <a:buAutoNum type="arabicParenR" startAt="2"/>
            </a:pPr>
            <a:r>
              <a:rPr lang="de-DE" dirty="0"/>
              <a:t>Cloud Integration: </a:t>
            </a:r>
            <a:r>
              <a:rPr lang="de-DE" dirty="0" err="1"/>
              <a:t>Ariba</a:t>
            </a:r>
            <a:endParaRPr lang="de-DE" dirty="0"/>
          </a:p>
          <a:p>
            <a:pPr marL="342900" indent="-342900">
              <a:buAutoNum type="arabicParenR" startAt="2"/>
            </a:pPr>
            <a:r>
              <a:rPr lang="en-US" dirty="0"/>
              <a:t>In Output Management, the target architecture is based on Adobe Document Server and Adobe Forms</a:t>
            </a:r>
          </a:p>
          <a:p>
            <a:pPr marL="342900" indent="-342900">
              <a:buAutoNum type="arabicParenR" startAt="2"/>
            </a:pPr>
            <a:r>
              <a:rPr lang="de-DE" dirty="0"/>
              <a:t>Change in </a:t>
            </a:r>
            <a:r>
              <a:rPr lang="de-DE" dirty="0" err="1"/>
              <a:t>the</a:t>
            </a:r>
            <a:r>
              <a:rPr lang="de-DE" dirty="0"/>
              <a:t> </a:t>
            </a:r>
            <a:r>
              <a:rPr lang="de-DE" dirty="0" err="1"/>
              <a:t>data</a:t>
            </a:r>
            <a:r>
              <a:rPr lang="de-DE" dirty="0"/>
              <a:t> </a:t>
            </a:r>
            <a:r>
              <a:rPr lang="de-DE" dirty="0" err="1"/>
              <a:t>model</a:t>
            </a:r>
            <a:r>
              <a:rPr lang="de-DE" dirty="0"/>
              <a:t> in MM </a:t>
            </a:r>
            <a:r>
              <a:rPr lang="de-DE" dirty="0" err="1"/>
              <a:t>Inventory</a:t>
            </a:r>
            <a:r>
              <a:rPr lang="de-DE" dirty="0"/>
              <a:t> Management</a:t>
            </a:r>
          </a:p>
          <a:p>
            <a:pPr marL="342900" indent="-342900">
              <a:buAutoNum type="arabicParenR" startAt="2"/>
            </a:pPr>
            <a:r>
              <a:rPr lang="en-US" dirty="0"/>
              <a:t>Transactions for executing and displaying goods movements are replaced by transaction MIGO</a:t>
            </a:r>
          </a:p>
          <a:p>
            <a:pPr marL="0" indent="0">
              <a:buNone/>
            </a:pPr>
            <a:r>
              <a:rPr lang="de-DE" dirty="0"/>
              <a:t>	Transaction MIGO </a:t>
            </a:r>
            <a:r>
              <a:rPr lang="de-DE" dirty="0" err="1"/>
              <a:t>replace</a:t>
            </a:r>
            <a:r>
              <a:rPr lang="de-DE" dirty="0"/>
              <a:t>: MB01, MB02, MB03, MB04, MB05, MB0A, MB11, MB1A, MB1B, MB1C, 	MB31, MBNL, MBRL, </a:t>
            </a:r>
            <a:r>
              <a:rPr lang="en-US" dirty="0"/>
              <a:t>MBSF, MBSL, MBST, MBSU</a:t>
            </a:r>
            <a:endParaRPr lang="de-DE" dirty="0"/>
          </a:p>
          <a:p>
            <a:pPr marL="0" indent="0">
              <a:buNone/>
            </a:pPr>
            <a:endParaRPr lang="de-DE" dirty="0"/>
          </a:p>
          <a:p>
            <a:pPr marL="342900" indent="-342900">
              <a:buAutoNum type="arabicParenR" startAt="3"/>
            </a:pPr>
            <a:endParaRPr lang="de-DE" dirty="0"/>
          </a:p>
          <a:p>
            <a:pPr marL="0" indent="0">
              <a:buNone/>
            </a:pPr>
            <a:r>
              <a:rPr lang="de-DE" dirty="0"/>
              <a:t>	</a:t>
            </a:r>
          </a:p>
        </p:txBody>
      </p:sp>
      <p:sp>
        <p:nvSpPr>
          <p:cNvPr id="4" name="Pfeil nach rechts 3"/>
          <p:cNvSpPr/>
          <p:nvPr/>
        </p:nvSpPr>
        <p:spPr bwMode="gray">
          <a:xfrm>
            <a:off x="1090381" y="2009904"/>
            <a:ext cx="183993" cy="202631"/>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Pfeil nach rechts 4"/>
          <p:cNvSpPr/>
          <p:nvPr/>
        </p:nvSpPr>
        <p:spPr bwMode="gray">
          <a:xfrm>
            <a:off x="1090380" y="5604208"/>
            <a:ext cx="183993" cy="202631"/>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86912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4000" y="324075"/>
            <a:ext cx="11545200" cy="756175"/>
          </a:xfrm>
        </p:spPr>
        <p:txBody>
          <a:bodyPr/>
          <a:lstStyle/>
          <a:p>
            <a:pPr>
              <a:tabLst>
                <a:tab pos="1971675" algn="l"/>
              </a:tabLst>
            </a:pPr>
            <a:r>
              <a:rPr lang="en-US" altLang="de-DE" dirty="0"/>
              <a:t>Innovations in S/4 HANA compared to ERP in Materials Management</a:t>
            </a:r>
          </a:p>
        </p:txBody>
      </p:sp>
      <p:sp>
        <p:nvSpPr>
          <p:cNvPr id="3" name="Inhaltsplatzhalter 2"/>
          <p:cNvSpPr>
            <a:spLocks noGrp="1"/>
          </p:cNvSpPr>
          <p:nvPr>
            <p:ph idx="1"/>
          </p:nvPr>
        </p:nvSpPr>
        <p:spPr/>
        <p:txBody>
          <a:bodyPr/>
          <a:lstStyle/>
          <a:p>
            <a:pPr marL="342900" lvl="0" indent="-342900">
              <a:buFont typeface="+mj-lt"/>
              <a:buAutoNum type="arabicParenR"/>
            </a:pPr>
            <a:r>
              <a:rPr lang="en-US" sz="2000" dirty="0"/>
              <a:t>The transaction for Business Partner (BP) is the Single Point of Entry for all master data such as customer, vendor or contact person and has replaced over 50 ERP transactions</a:t>
            </a:r>
          </a:p>
          <a:p>
            <a:pPr marL="342900" indent="-342900">
              <a:buFont typeface="+mj-lt"/>
              <a:buAutoNum type="arabicParenR"/>
            </a:pPr>
            <a:r>
              <a:rPr lang="en-US" sz="2000" dirty="0"/>
              <a:t>The maximum length of the material field (material number) has been extended from 18 to 40 characters</a:t>
            </a:r>
          </a:p>
          <a:p>
            <a:pPr marL="342900" indent="-342900">
              <a:buFont typeface="+mj-lt"/>
              <a:buAutoNum type="arabicParenR"/>
            </a:pPr>
            <a:r>
              <a:rPr lang="en-US" sz="2000" dirty="0"/>
              <a:t>The ERP data model has been simplified in many areas to improve performance</a:t>
            </a:r>
          </a:p>
          <a:p>
            <a:pPr marL="342900" indent="-342900">
              <a:buFont typeface="+mj-lt"/>
              <a:buAutoNum type="arabicParenR"/>
            </a:pPr>
            <a:r>
              <a:rPr lang="en-US" sz="2000" dirty="0"/>
              <a:t>Valuation of inventory now uses the Material Ledger which was optional in ERP</a:t>
            </a:r>
          </a:p>
          <a:p>
            <a:pPr marL="342900" indent="-342900">
              <a:buFont typeface="+mj-lt"/>
              <a:buAutoNum type="arabicParenR"/>
            </a:pPr>
            <a:r>
              <a:rPr lang="en-US" sz="2000" dirty="0"/>
              <a:t>The transaction for Request for Quote has been simplified and now enables Cloud Integration to Ariba</a:t>
            </a:r>
          </a:p>
          <a:p>
            <a:pPr marL="342900" indent="-342900">
              <a:buFont typeface="+mj-lt"/>
              <a:buAutoNum type="arabicParenR"/>
            </a:pPr>
            <a:r>
              <a:rPr lang="en-US" sz="2000" dirty="0"/>
              <a:t>Over 15 transactions for executing and displaying goods movements are replaced by transaction MIGO</a:t>
            </a:r>
          </a:p>
          <a:p>
            <a:pPr marL="0" indent="0">
              <a:buNone/>
            </a:pPr>
            <a:r>
              <a:rPr lang="en-US" sz="2000" dirty="0"/>
              <a:t>	</a:t>
            </a:r>
          </a:p>
        </p:txBody>
      </p:sp>
      <p:sp>
        <p:nvSpPr>
          <p:cNvPr id="6" name="TextBox 5">
            <a:extLst>
              <a:ext uri="{FF2B5EF4-FFF2-40B4-BE49-F238E27FC236}">
                <a16:creationId xmlns:a16="http://schemas.microsoft.com/office/drawing/2014/main" xmlns="" id="{C2B1386E-3E7D-D644-984E-6CD31580CC8F}"/>
              </a:ext>
            </a:extLst>
          </p:cNvPr>
          <p:cNvSpPr txBox="1"/>
          <p:nvPr/>
        </p:nvSpPr>
        <p:spPr>
          <a:xfrm>
            <a:off x="4294909" y="4918365"/>
            <a:ext cx="2244437" cy="8617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fontAlgn="base">
              <a:spcBef>
                <a:spcPts val="600"/>
              </a:spcBef>
              <a:spcAft>
                <a:spcPct val="0"/>
              </a:spcAft>
              <a:buClr>
                <a:srgbClr val="F0AB00"/>
              </a:buClr>
              <a:buSzPct val="80000"/>
            </a:pPr>
            <a:r>
              <a:rPr lang="en-US" sz="2800" kern="0" dirty="0">
                <a:ea typeface="Arial Unicode MS" pitchFamily="34" charset="-128"/>
                <a:cs typeface="Arial Unicode MS" pitchFamily="34" charset="-128"/>
              </a:rPr>
              <a:t>Alternative to slide 7</a:t>
            </a:r>
          </a:p>
        </p:txBody>
      </p:sp>
    </p:spTree>
    <p:extLst>
      <p:ext uri="{BB962C8B-B14F-4D97-AF65-F5344CB8AC3E}">
        <p14:creationId xmlns:p14="http://schemas.microsoft.com/office/powerpoint/2010/main" val="202100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10553384" cy="2157352"/>
          </a:xfrm>
        </p:spPr>
        <p:txBody>
          <a:bodyPr/>
          <a:lstStyle/>
          <a:p>
            <a:r>
              <a:rPr lang="de-DE" dirty="0"/>
              <a:t>The </a:t>
            </a:r>
            <a:r>
              <a:rPr lang="de-DE" dirty="0" err="1"/>
              <a:t>core</a:t>
            </a:r>
            <a:r>
              <a:rPr lang="de-DE" dirty="0"/>
              <a:t> </a:t>
            </a:r>
            <a:r>
              <a:rPr lang="de-DE" dirty="0" err="1"/>
              <a:t>function</a:t>
            </a:r>
            <a:r>
              <a:rPr lang="de-DE" dirty="0"/>
              <a:t> </a:t>
            </a:r>
            <a:r>
              <a:rPr lang="de-DE" dirty="0" err="1"/>
              <a:t>of</a:t>
            </a:r>
            <a:r>
              <a:rPr lang="de-DE" dirty="0"/>
              <a:t> SAP S/4HANA </a:t>
            </a:r>
            <a:r>
              <a:rPr lang="de-DE" dirty="0" err="1"/>
              <a:t>is</a:t>
            </a:r>
            <a:r>
              <a:rPr lang="de-DE" dirty="0"/>
              <a:t> </a:t>
            </a:r>
            <a:r>
              <a:rPr lang="de-DE" dirty="0" err="1"/>
              <a:t>the</a:t>
            </a:r>
            <a:r>
              <a:rPr lang="de-DE" dirty="0"/>
              <a:t> </a:t>
            </a:r>
            <a:r>
              <a:rPr lang="de-DE" dirty="0" err="1"/>
              <a:t>simplification</a:t>
            </a:r>
            <a:r>
              <a:rPr lang="de-DE" dirty="0"/>
              <a:t> </a:t>
            </a:r>
            <a:r>
              <a:rPr lang="de-DE" dirty="0" err="1"/>
              <a:t>of</a:t>
            </a:r>
            <a:r>
              <a:rPr lang="de-DE" dirty="0"/>
              <a:t> </a:t>
            </a:r>
            <a:r>
              <a:rPr lang="de-DE" dirty="0" err="1"/>
              <a:t>data</a:t>
            </a:r>
            <a:r>
              <a:rPr lang="de-DE" dirty="0"/>
              <a:t> </a:t>
            </a:r>
            <a:r>
              <a:rPr lang="de-DE" dirty="0" err="1"/>
              <a:t>structures</a:t>
            </a:r>
            <a:endParaRPr lang="de-DE" dirty="0"/>
          </a:p>
          <a:p>
            <a:pPr marL="0" indent="0">
              <a:buNone/>
            </a:pPr>
            <a:r>
              <a:rPr lang="de-DE" dirty="0">
                <a:sym typeface="Wingdings" panose="05000000000000000000" pitchFamily="2" charset="2"/>
              </a:rPr>
              <a:t>    </a:t>
            </a:r>
            <a:r>
              <a:rPr lang="de-DE" dirty="0" err="1"/>
              <a:t>various</a:t>
            </a:r>
            <a:r>
              <a:rPr lang="de-DE" dirty="0"/>
              <a:t> </a:t>
            </a:r>
            <a:r>
              <a:rPr lang="de-DE" dirty="0" err="1"/>
              <a:t>transactions</a:t>
            </a:r>
            <a:r>
              <a:rPr lang="de-DE" dirty="0"/>
              <a:t>, such </a:t>
            </a:r>
            <a:r>
              <a:rPr lang="de-DE" dirty="0" err="1"/>
              <a:t>as</a:t>
            </a:r>
            <a:r>
              <a:rPr lang="de-DE" dirty="0"/>
              <a:t> </a:t>
            </a:r>
            <a:r>
              <a:rPr lang="de-DE" dirty="0" err="1"/>
              <a:t>the</a:t>
            </a:r>
            <a:r>
              <a:rPr lang="de-DE" dirty="0"/>
              <a:t> </a:t>
            </a:r>
            <a:r>
              <a:rPr lang="de-DE" dirty="0" err="1"/>
              <a:t>management</a:t>
            </a:r>
            <a:r>
              <a:rPr lang="de-DE" dirty="0"/>
              <a:t> </a:t>
            </a:r>
            <a:r>
              <a:rPr lang="de-DE" dirty="0" err="1"/>
              <a:t>of</a:t>
            </a:r>
            <a:r>
              <a:rPr lang="de-DE" dirty="0"/>
              <a:t> </a:t>
            </a:r>
            <a:r>
              <a:rPr lang="de-DE" dirty="0" err="1"/>
              <a:t>customers</a:t>
            </a:r>
            <a:r>
              <a:rPr lang="de-DE" dirty="0"/>
              <a:t> </a:t>
            </a:r>
            <a:r>
              <a:rPr lang="de-DE" dirty="0" err="1"/>
              <a:t>or</a:t>
            </a:r>
            <a:r>
              <a:rPr lang="de-DE" dirty="0"/>
              <a:t> </a:t>
            </a:r>
            <a:r>
              <a:rPr lang="de-DE" dirty="0" err="1"/>
              <a:t>suppliers</a:t>
            </a:r>
            <a:r>
              <a:rPr lang="de-DE" dirty="0"/>
              <a:t>, </a:t>
            </a:r>
            <a:r>
              <a:rPr lang="de-DE" dirty="0" err="1"/>
              <a:t>are</a:t>
            </a:r>
            <a:r>
              <a:rPr lang="de-DE" dirty="0"/>
              <a:t> </a:t>
            </a:r>
            <a:r>
              <a:rPr lang="de-DE" dirty="0" err="1"/>
              <a:t>brought</a:t>
            </a:r>
            <a:r>
              <a:rPr lang="de-DE" dirty="0"/>
              <a:t> </a:t>
            </a:r>
            <a:r>
              <a:rPr lang="de-DE" dirty="0" err="1"/>
              <a:t>together</a:t>
            </a:r>
            <a:endParaRPr lang="de-DE" dirty="0"/>
          </a:p>
          <a:p>
            <a:r>
              <a:rPr lang="en-US" dirty="0"/>
              <a:t>It is (so far) still possible to navigate through the well-known </a:t>
            </a:r>
            <a:r>
              <a:rPr lang="de-DE" dirty="0" smtClean="0"/>
              <a:t>Easy Access </a:t>
            </a:r>
            <a:r>
              <a:rPr lang="de-DE" dirty="0" err="1" smtClean="0"/>
              <a:t>menu</a:t>
            </a:r>
            <a:endParaRPr lang="de-DE" dirty="0"/>
          </a:p>
          <a:p>
            <a:endParaRPr lang="de-DE" dirty="0"/>
          </a:p>
        </p:txBody>
      </p:sp>
      <p:sp>
        <p:nvSpPr>
          <p:cNvPr id="3" name="Titel 2"/>
          <p:cNvSpPr>
            <a:spLocks noGrp="1"/>
          </p:cNvSpPr>
          <p:nvPr>
            <p:ph type="title"/>
          </p:nvPr>
        </p:nvSpPr>
        <p:spPr/>
        <p:txBody>
          <a:bodyPr/>
          <a:lstStyle/>
          <a:p>
            <a:r>
              <a:rPr lang="de-DE" err="1"/>
              <a:t>Innovations</a:t>
            </a:r>
            <a:r>
              <a:rPr lang="de-DE"/>
              <a:t> in SAP S/4HANA</a:t>
            </a:r>
            <a:br>
              <a:rPr lang="de-DE"/>
            </a:br>
            <a:r>
              <a:rPr lang="de-DE" sz="2400"/>
              <a:t>Business Partner</a:t>
            </a:r>
            <a:endParaRPr lang="de-DE"/>
          </a:p>
        </p:txBody>
      </p:sp>
      <p:sp>
        <p:nvSpPr>
          <p:cNvPr id="7" name="Pfeil nach rechts 6"/>
          <p:cNvSpPr/>
          <p:nvPr/>
        </p:nvSpPr>
        <p:spPr bwMode="gray">
          <a:xfrm>
            <a:off x="4984749" y="3894775"/>
            <a:ext cx="1203158" cy="77661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Pfeil nach rechts 8"/>
          <p:cNvSpPr/>
          <p:nvPr/>
        </p:nvSpPr>
        <p:spPr bwMode="gray">
          <a:xfrm>
            <a:off x="319105" y="2025806"/>
            <a:ext cx="183993" cy="202631"/>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Textfeld 16"/>
          <p:cNvSpPr txBox="1"/>
          <p:nvPr/>
        </p:nvSpPr>
        <p:spPr>
          <a:xfrm>
            <a:off x="6451389" y="5629945"/>
            <a:ext cx="5085953" cy="81560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a:ea typeface="Arial Unicode MS" pitchFamily="34" charset="-128"/>
                <a:cs typeface="Arial Unicode MS" pitchFamily="34" charset="-128"/>
              </a:rPr>
              <a:t>A unique business partner number is assigned to creditor 114000.         This business partner number is assigned to various roles such as the customer, creditor, contact person.</a:t>
            </a:r>
          </a:p>
          <a:p>
            <a:pPr fontAlgn="base">
              <a:spcBef>
                <a:spcPts val="600"/>
              </a:spcBef>
              <a:spcAft>
                <a:spcPct val="0"/>
              </a:spcAft>
              <a:buClr>
                <a:srgbClr val="F0AB00"/>
              </a:buClr>
              <a:buSzPct val="80000"/>
            </a:pPr>
            <a:r>
              <a:rPr lang="de-DE" sz="1200" kern="0" err="1">
                <a:ea typeface="Arial Unicode MS" pitchFamily="34" charset="-128"/>
                <a:cs typeface="Arial Unicode MS" pitchFamily="34" charset="-128"/>
              </a:rPr>
              <a:t>Relationship</a:t>
            </a:r>
            <a:r>
              <a:rPr lang="de-DE" sz="1200" kern="0">
                <a:ea typeface="Arial Unicode MS" pitchFamily="34" charset="-128"/>
                <a:cs typeface="Arial Unicode MS" pitchFamily="34" charset="-128"/>
              </a:rPr>
              <a:t>: n:m</a:t>
            </a:r>
          </a:p>
        </p:txBody>
      </p:sp>
      <p:pic>
        <p:nvPicPr>
          <p:cNvPr id="5" name="Grafik 4"/>
          <p:cNvPicPr>
            <a:picLocks noChangeAspect="1"/>
          </p:cNvPicPr>
          <p:nvPr/>
        </p:nvPicPr>
        <p:blipFill>
          <a:blip r:embed="rId2"/>
          <a:stretch>
            <a:fillRect/>
          </a:stretch>
        </p:blipFill>
        <p:spPr>
          <a:xfrm>
            <a:off x="6451389" y="2594339"/>
            <a:ext cx="4550881" cy="2951006"/>
          </a:xfrm>
          <a:prstGeom prst="rect">
            <a:avLst/>
          </a:prstGeom>
        </p:spPr>
      </p:pic>
      <p:pic>
        <p:nvPicPr>
          <p:cNvPr id="11" name="Grafik 10"/>
          <p:cNvPicPr>
            <a:picLocks noChangeAspect="1"/>
          </p:cNvPicPr>
          <p:nvPr/>
        </p:nvPicPr>
        <p:blipFill>
          <a:blip r:embed="rId3"/>
          <a:stretch>
            <a:fillRect/>
          </a:stretch>
        </p:blipFill>
        <p:spPr>
          <a:xfrm>
            <a:off x="355249" y="2708102"/>
            <a:ext cx="2784442" cy="3329647"/>
          </a:xfrm>
          <a:prstGeom prst="rect">
            <a:avLst/>
          </a:prstGeom>
        </p:spPr>
      </p:pic>
      <p:pic>
        <p:nvPicPr>
          <p:cNvPr id="10" name="Grafik 9"/>
          <p:cNvPicPr>
            <a:picLocks noChangeAspect="1"/>
          </p:cNvPicPr>
          <p:nvPr/>
        </p:nvPicPr>
        <p:blipFill>
          <a:blip r:embed="rId4"/>
          <a:stretch>
            <a:fillRect/>
          </a:stretch>
        </p:blipFill>
        <p:spPr>
          <a:xfrm>
            <a:off x="1481964" y="3718361"/>
            <a:ext cx="3440341" cy="2635945"/>
          </a:xfrm>
          <a:prstGeom prst="rect">
            <a:avLst/>
          </a:prstGeom>
        </p:spPr>
      </p:pic>
    </p:spTree>
    <p:extLst>
      <p:ext uri="{BB962C8B-B14F-4D97-AF65-F5344CB8AC3E}">
        <p14:creationId xmlns:p14="http://schemas.microsoft.com/office/powerpoint/2010/main" val="537951357"/>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0</TotalTime>
  <Words>4694</Words>
  <Application>Microsoft Office PowerPoint</Application>
  <PresentationFormat>Benutzerdefiniert</PresentationFormat>
  <Paragraphs>814</Paragraphs>
  <Slides>54</Slides>
  <Notes>20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54</vt:i4>
      </vt:variant>
    </vt:vector>
  </HeadingPairs>
  <TitlesOfParts>
    <vt:vector size="64" baseType="lpstr">
      <vt:lpstr>Arial Unicode MS</vt:lpstr>
      <vt:lpstr>Angsana New</vt:lpstr>
      <vt:lpstr>Arial</vt:lpstr>
      <vt:lpstr>Courier New</vt:lpstr>
      <vt:lpstr>Symbol</vt:lpstr>
      <vt:lpstr>Times New Roman</vt:lpstr>
      <vt:lpstr>wingdings</vt:lpstr>
      <vt:lpstr>wingdings</vt:lpstr>
      <vt:lpstr>SAP_2016_16x9_white</vt:lpstr>
      <vt:lpstr>Bitmap Image</vt:lpstr>
      <vt:lpstr>Materials Management (MM)</vt:lpstr>
      <vt:lpstr>PowerPoint-Präsentation</vt:lpstr>
      <vt:lpstr>PowerPoint-Präsentation</vt:lpstr>
      <vt:lpstr>PowerPoint-Präsentation</vt:lpstr>
      <vt:lpstr>Functionality</vt:lpstr>
      <vt:lpstr>Unit Overview</vt:lpstr>
      <vt:lpstr>Innovations in S/4 HANA compared to ERP in Materials Management</vt:lpstr>
      <vt:lpstr>Innovations in S/4 HANA compared to ERP in Materials Management</vt:lpstr>
      <vt:lpstr>Innovations in SAP S/4HANA Business Partner</vt:lpstr>
      <vt:lpstr>Innovations in SAP S/4HANA Business Partner</vt:lpstr>
      <vt:lpstr>Innovations in SAP S/4HANA</vt:lpstr>
      <vt:lpstr>Innovations in SAP S/4HANA</vt:lpstr>
      <vt:lpstr>Innovations in SAP S/4HANA</vt:lpstr>
      <vt:lpstr>Innovations in SAP S/4HANA</vt:lpstr>
      <vt:lpstr>Innovations in SAP S/4HANA</vt:lpstr>
      <vt:lpstr>MM Organizational Structure (Materials Mgmt.)</vt:lpstr>
      <vt:lpstr>MM Organizational Structure (Purchasing)</vt:lpstr>
      <vt:lpstr>GBI Structure for Materials Management</vt:lpstr>
      <vt:lpstr>GBI Enterprise Structure in SAP ERP (Logistics)</vt:lpstr>
      <vt:lpstr>Vendor Master Data</vt:lpstr>
      <vt:lpstr>Vendor Master Views</vt:lpstr>
      <vt:lpstr>Vendor Master</vt:lpstr>
      <vt:lpstr>Material Master Data</vt:lpstr>
      <vt:lpstr>Material Master Views</vt:lpstr>
      <vt:lpstr>Material Master</vt:lpstr>
      <vt:lpstr>Purchasing Information Record</vt:lpstr>
      <vt:lpstr>Purchasing Information Record</vt:lpstr>
      <vt:lpstr>Master Data in Use</vt:lpstr>
      <vt:lpstr>Procure-To-Pay Process</vt:lpstr>
      <vt:lpstr>Purchase Requisition</vt:lpstr>
      <vt:lpstr>MM Master Data</vt:lpstr>
      <vt:lpstr>Requisition Sourcing</vt:lpstr>
      <vt:lpstr>Internal Sourcing</vt:lpstr>
      <vt:lpstr>Source List</vt:lpstr>
      <vt:lpstr>Outline Agreement</vt:lpstr>
      <vt:lpstr>Request for Quotation</vt:lpstr>
      <vt:lpstr>Quotation from Vendor</vt:lpstr>
      <vt:lpstr>Vendor Evaluation once Identified</vt:lpstr>
      <vt:lpstr>Purchase Order</vt:lpstr>
      <vt:lpstr>Purchase Order</vt:lpstr>
      <vt:lpstr>Purchase Order Structure</vt:lpstr>
      <vt:lpstr>Purchase Order Output</vt:lpstr>
      <vt:lpstr>Goods Receipt</vt:lpstr>
      <vt:lpstr>Goods Receipt</vt:lpstr>
      <vt:lpstr>Material Movements</vt:lpstr>
      <vt:lpstr>Effects of a Goods Receipt</vt:lpstr>
      <vt:lpstr>Invoice Processing</vt:lpstr>
      <vt:lpstr>Invoice Processing</vt:lpstr>
      <vt:lpstr>Payment to Vendor</vt:lpstr>
      <vt:lpstr>Goods Receipt / Invoice Receipt Reconciliation Account</vt:lpstr>
      <vt:lpstr>Goods Receipt / Invoice Receipt Reconciliation Account</vt:lpstr>
      <vt:lpstr>Vendor Payment</vt:lpstr>
      <vt:lpstr>FI – MM Integration Point</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Babett Ruß</cp:lastModifiedBy>
  <cp:revision>85</cp:revision>
  <dcterms:created xsi:type="dcterms:W3CDTF">2017-05-28T06:42:59Z</dcterms:created>
  <dcterms:modified xsi:type="dcterms:W3CDTF">2018-08-08T10:24:41Z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